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7"/>
  </p:notesMasterIdLst>
  <p:handoutMasterIdLst>
    <p:handoutMasterId r:id="rId118"/>
  </p:handoutMasterIdLst>
  <p:sldIdLst>
    <p:sldId id="264" r:id="rId2"/>
    <p:sldId id="270" r:id="rId3"/>
    <p:sldId id="273" r:id="rId4"/>
    <p:sldId id="274" r:id="rId5"/>
    <p:sldId id="277" r:id="rId6"/>
    <p:sldId id="278" r:id="rId7"/>
    <p:sldId id="300" r:id="rId8"/>
    <p:sldId id="340" r:id="rId9"/>
    <p:sldId id="341" r:id="rId10"/>
    <p:sldId id="343" r:id="rId11"/>
    <p:sldId id="342" r:id="rId12"/>
    <p:sldId id="344" r:id="rId13"/>
    <p:sldId id="346" r:id="rId14"/>
    <p:sldId id="345" r:id="rId15"/>
    <p:sldId id="347" r:id="rId16"/>
    <p:sldId id="280" r:id="rId17"/>
    <p:sldId id="281" r:id="rId18"/>
    <p:sldId id="289" r:id="rId19"/>
    <p:sldId id="395" r:id="rId20"/>
    <p:sldId id="282" r:id="rId21"/>
    <p:sldId id="283" r:id="rId22"/>
    <p:sldId id="284" r:id="rId23"/>
    <p:sldId id="285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348" r:id="rId32"/>
    <p:sldId id="368" r:id="rId33"/>
    <p:sldId id="369" r:id="rId34"/>
    <p:sldId id="370" r:id="rId35"/>
    <p:sldId id="371" r:id="rId36"/>
    <p:sldId id="372" r:id="rId37"/>
    <p:sldId id="373" r:id="rId38"/>
    <p:sldId id="297" r:id="rId39"/>
    <p:sldId id="298" r:id="rId40"/>
    <p:sldId id="396" r:id="rId41"/>
    <p:sldId id="286" r:id="rId42"/>
    <p:sldId id="287" r:id="rId43"/>
    <p:sldId id="288" r:id="rId44"/>
    <p:sldId id="391" r:id="rId45"/>
    <p:sldId id="392" r:id="rId46"/>
    <p:sldId id="299" r:id="rId47"/>
    <p:sldId id="360" r:id="rId48"/>
    <p:sldId id="362" r:id="rId49"/>
    <p:sldId id="357" r:id="rId50"/>
    <p:sldId id="363" r:id="rId51"/>
    <p:sldId id="364" r:id="rId52"/>
    <p:sldId id="365" r:id="rId53"/>
    <p:sldId id="393" r:id="rId54"/>
    <p:sldId id="394" r:id="rId55"/>
    <p:sldId id="301" r:id="rId56"/>
    <p:sldId id="303" r:id="rId57"/>
    <p:sldId id="350" r:id="rId58"/>
    <p:sldId id="349" r:id="rId59"/>
    <p:sldId id="351" r:id="rId60"/>
    <p:sldId id="304" r:id="rId61"/>
    <p:sldId id="352" r:id="rId62"/>
    <p:sldId id="358" r:id="rId63"/>
    <p:sldId id="302" r:id="rId64"/>
    <p:sldId id="314" r:id="rId65"/>
    <p:sldId id="305" r:id="rId66"/>
    <p:sldId id="306" r:id="rId67"/>
    <p:sldId id="307" r:id="rId68"/>
    <p:sldId id="309" r:id="rId69"/>
    <p:sldId id="308" r:id="rId70"/>
    <p:sldId id="353" r:id="rId71"/>
    <p:sldId id="310" r:id="rId72"/>
    <p:sldId id="311" r:id="rId73"/>
    <p:sldId id="312" r:id="rId74"/>
    <p:sldId id="313" r:id="rId75"/>
    <p:sldId id="315" r:id="rId76"/>
    <p:sldId id="375" r:id="rId77"/>
    <p:sldId id="316" r:id="rId78"/>
    <p:sldId id="367" r:id="rId79"/>
    <p:sldId id="317" r:id="rId80"/>
    <p:sldId id="320" r:id="rId81"/>
    <p:sldId id="321" r:id="rId82"/>
    <p:sldId id="323" r:id="rId83"/>
    <p:sldId id="377" r:id="rId84"/>
    <p:sldId id="378" r:id="rId85"/>
    <p:sldId id="354" r:id="rId86"/>
    <p:sldId id="355" r:id="rId87"/>
    <p:sldId id="356" r:id="rId88"/>
    <p:sldId id="376" r:id="rId89"/>
    <p:sldId id="374" r:id="rId90"/>
    <p:sldId id="322" r:id="rId91"/>
    <p:sldId id="328" r:id="rId92"/>
    <p:sldId id="329" r:id="rId93"/>
    <p:sldId id="327" r:id="rId94"/>
    <p:sldId id="330" r:id="rId95"/>
    <p:sldId id="361" r:id="rId96"/>
    <p:sldId id="331" r:id="rId97"/>
    <p:sldId id="332" r:id="rId98"/>
    <p:sldId id="333" r:id="rId99"/>
    <p:sldId id="334" r:id="rId100"/>
    <p:sldId id="335" r:id="rId101"/>
    <p:sldId id="336" r:id="rId102"/>
    <p:sldId id="379" r:id="rId103"/>
    <p:sldId id="338" r:id="rId104"/>
    <p:sldId id="380" r:id="rId105"/>
    <p:sldId id="381" r:id="rId106"/>
    <p:sldId id="382" r:id="rId107"/>
    <p:sldId id="384" r:id="rId108"/>
    <p:sldId id="386" r:id="rId109"/>
    <p:sldId id="385" r:id="rId110"/>
    <p:sldId id="387" r:id="rId111"/>
    <p:sldId id="383" r:id="rId112"/>
    <p:sldId id="388" r:id="rId113"/>
    <p:sldId id="389" r:id="rId114"/>
    <p:sldId id="390" r:id="rId115"/>
    <p:sldId id="260" r:id="rId116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關於講師、大綱" id="{FDC7FCDE-C60B-4974-82BE-F9C8AB375892}">
          <p14:sldIdLst>
            <p14:sldId id="264"/>
            <p14:sldId id="270"/>
          </p14:sldIdLst>
        </p14:section>
        <p14:section name="前言介紹" id="{4D97B050-8522-4FC9-87F3-91FB6F3FC6B4}">
          <p14:sldIdLst>
            <p14:sldId id="273"/>
            <p14:sldId id="274"/>
            <p14:sldId id="277"/>
            <p14:sldId id="278"/>
          </p14:sldIdLst>
        </p14:section>
        <p14:section name="開發環境準備" id="{E6A5AFF2-6748-43F4-A651-57E7CBB48B22}">
          <p14:sldIdLst>
            <p14:sldId id="300"/>
            <p14:sldId id="340"/>
            <p14:sldId id="341"/>
            <p14:sldId id="343"/>
            <p14:sldId id="342"/>
            <p14:sldId id="344"/>
            <p14:sldId id="346"/>
            <p14:sldId id="345"/>
            <p14:sldId id="347"/>
            <p14:sldId id="280"/>
            <p14:sldId id="281"/>
            <p14:sldId id="289"/>
            <p14:sldId id="395"/>
            <p14:sldId id="282"/>
            <p14:sldId id="283"/>
            <p14:sldId id="284"/>
            <p14:sldId id="285"/>
            <p14:sldId id="290"/>
            <p14:sldId id="291"/>
            <p14:sldId id="292"/>
            <p14:sldId id="293"/>
            <p14:sldId id="294"/>
            <p14:sldId id="295"/>
            <p14:sldId id="296"/>
            <p14:sldId id="348"/>
            <p14:sldId id="368"/>
            <p14:sldId id="369"/>
            <p14:sldId id="370"/>
            <p14:sldId id="371"/>
            <p14:sldId id="372"/>
            <p14:sldId id="373"/>
            <p14:sldId id="297"/>
            <p14:sldId id="298"/>
            <p14:sldId id="396"/>
            <p14:sldId id="286"/>
            <p14:sldId id="287"/>
            <p14:sldId id="288"/>
            <p14:sldId id="391"/>
            <p14:sldId id="392"/>
            <p14:sldId id="299"/>
            <p14:sldId id="360"/>
            <p14:sldId id="362"/>
            <p14:sldId id="357"/>
            <p14:sldId id="363"/>
            <p14:sldId id="364"/>
            <p14:sldId id="365"/>
            <p14:sldId id="393"/>
            <p14:sldId id="394"/>
          </p14:sldIdLst>
        </p14:section>
        <p14:section name="程式實作 I" id="{3ECA592C-5E25-4546-8C24-391E4B9BB756}">
          <p14:sldIdLst>
            <p14:sldId id="301"/>
            <p14:sldId id="303"/>
            <p14:sldId id="350"/>
            <p14:sldId id="349"/>
            <p14:sldId id="351"/>
            <p14:sldId id="304"/>
            <p14:sldId id="352"/>
            <p14:sldId id="358"/>
            <p14:sldId id="302"/>
            <p14:sldId id="314"/>
            <p14:sldId id="305"/>
            <p14:sldId id="306"/>
            <p14:sldId id="307"/>
            <p14:sldId id="309"/>
            <p14:sldId id="308"/>
            <p14:sldId id="353"/>
            <p14:sldId id="310"/>
            <p14:sldId id="311"/>
            <p14:sldId id="312"/>
            <p14:sldId id="313"/>
            <p14:sldId id="315"/>
            <p14:sldId id="375"/>
            <p14:sldId id="316"/>
            <p14:sldId id="367"/>
          </p14:sldIdLst>
        </p14:section>
        <p14:section name="程式實作II" id="{3B6E2F65-F817-46AF-B91A-88432D85D4BC}">
          <p14:sldIdLst>
            <p14:sldId id="317"/>
            <p14:sldId id="320"/>
            <p14:sldId id="321"/>
            <p14:sldId id="323"/>
            <p14:sldId id="377"/>
            <p14:sldId id="378"/>
            <p14:sldId id="354"/>
            <p14:sldId id="355"/>
            <p14:sldId id="356"/>
            <p14:sldId id="376"/>
            <p14:sldId id="374"/>
            <p14:sldId id="322"/>
            <p14:sldId id="328"/>
            <p14:sldId id="329"/>
            <p14:sldId id="327"/>
            <p14:sldId id="330"/>
            <p14:sldId id="361"/>
          </p14:sldIdLst>
        </p14:section>
        <p14:section name="程式實作III" id="{511037D0-5522-4209-8B4E-28177DFF456E}">
          <p14:sldIdLst>
            <p14:sldId id="331"/>
            <p14:sldId id="332"/>
            <p14:sldId id="333"/>
            <p14:sldId id="334"/>
            <p14:sldId id="335"/>
            <p14:sldId id="336"/>
            <p14:sldId id="379"/>
            <p14:sldId id="338"/>
            <p14:sldId id="380"/>
            <p14:sldId id="381"/>
            <p14:sldId id="382"/>
            <p14:sldId id="384"/>
            <p14:sldId id="386"/>
            <p14:sldId id="385"/>
            <p14:sldId id="387"/>
            <p14:sldId id="383"/>
            <p14:sldId id="388"/>
            <p14:sldId id="389"/>
            <p14:sldId id="390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ly Liao" initials="KL" lastIdx="1" clrIdx="0">
    <p:extLst>
      <p:ext uri="{19B8F6BF-5375-455C-9EA6-DF929625EA0E}">
        <p15:presenceInfo xmlns:p15="http://schemas.microsoft.com/office/powerpoint/2012/main" userId="21e93aec8f928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91F1"/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4" autoAdjust="0"/>
    <p:restoredTop sz="84712" autoAdjust="0"/>
  </p:normalViewPr>
  <p:slideViewPr>
    <p:cSldViewPr showGuides="1">
      <p:cViewPr varScale="1">
        <p:scale>
          <a:sx n="53" d="100"/>
          <a:sy n="53" d="100"/>
        </p:scale>
        <p:origin x="1520" y="4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commentAuthors" Target="commentAuthor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TW/docs/Glossary/Element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Glossary/Tag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p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TW/docs/Glossary/First-class_Function" TargetMode="External"/><Relationship Id="rId7" Type="http://schemas.openxmlformats.org/officeDocument/2006/relationships/hyperlink" Target="https://developer.mozilla.org/en-US/docs/Glossary/Prototype-based_programming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uchdb.apache.org/" TargetMode="Externa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://en.wikipedia.org/wiki/JavaScript#Uses_outside_web_pages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詢問還有誰沒裝好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41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</a:t>
            </a:r>
            <a:r>
              <a:rPr lang="en-US" altLang="zh-TW" dirty="0" err="1"/>
              <a:t>Github</a:t>
            </a:r>
            <a:r>
              <a:rPr lang="en-US" altLang="zh-TW" baseline="0" dirty="0"/>
              <a:t> Desktop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81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48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為什麼要建立資料夾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78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260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80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講解</a:t>
            </a:r>
            <a:r>
              <a:rPr lang="en-US" altLang="zh-TW" dirty="0"/>
              <a:t>index</a:t>
            </a:r>
            <a:r>
              <a:rPr lang="zh-TW" altLang="en-US" dirty="0"/>
              <a:t>的意義：</a:t>
            </a:r>
            <a:r>
              <a:rPr lang="en-US" altLang="zh-TW" dirty="0" err="1"/>
              <a:t>github</a:t>
            </a:r>
            <a:r>
              <a:rPr lang="zh-TW" altLang="en-US" dirty="0"/>
              <a:t>在連結</a:t>
            </a:r>
            <a:r>
              <a:rPr lang="en-US" altLang="zh-TW" dirty="0" err="1"/>
              <a:t>myProject</a:t>
            </a:r>
            <a:r>
              <a:rPr lang="zh-TW" altLang="en-US" dirty="0"/>
              <a:t>目錄底下的檔案時，會優先將</a:t>
            </a:r>
            <a:r>
              <a:rPr lang="en-US" altLang="zh-TW" dirty="0"/>
              <a:t>index.html</a:t>
            </a:r>
            <a:r>
              <a:rPr lang="zh-TW" altLang="en-US" dirty="0"/>
              <a:t>設為最一開始的首頁，勝去我們自己連結時的麻煩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14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586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6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244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20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詢問大家裝好沒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805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確認</a:t>
            </a:r>
            <a:r>
              <a:rPr lang="en-US" altLang="zh-TW" dirty="0"/>
              <a:t>Enforce HTTPS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814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目的是為了讀取本地檔案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92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170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開始 </a:t>
            </a:r>
            <a:r>
              <a:rPr lang="en-US" altLang="zh-TW" dirty="0"/>
              <a:t>&gt;&gt;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r>
              <a:rPr lang="zh-TW" altLang="en-US" dirty="0"/>
              <a:t>系統 </a:t>
            </a:r>
            <a:r>
              <a:rPr lang="en-US" altLang="zh-TW" dirty="0"/>
              <a:t>&gt;&gt;</a:t>
            </a:r>
            <a:r>
              <a:rPr lang="zh-TW" altLang="en-US" dirty="0"/>
              <a:t> 命令提示字元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499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先開啟</a:t>
            </a:r>
            <a:r>
              <a:rPr lang="en-US" altLang="zh-TW" dirty="0"/>
              <a:t>109</a:t>
            </a:r>
            <a:r>
              <a:rPr lang="zh-TW" altLang="en-US" dirty="0"/>
              <a:t>最終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2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是一種</a:t>
            </a:r>
            <a:r>
              <a:rPr lang="zh-TW" altLang="en-US" i="1" dirty="0"/>
              <a:t>標記語言（</a:t>
            </a:r>
            <a:r>
              <a:rPr lang="en-US" altLang="zh-TW" i="1" dirty="0"/>
              <a:t>markup language</a:t>
            </a:r>
            <a:r>
              <a:rPr lang="zh-TW" altLang="en-US" i="1" dirty="0"/>
              <a:t>）</a:t>
            </a:r>
            <a:r>
              <a:rPr lang="zh-TW" altLang="en-US" dirty="0"/>
              <a:t>，而非一般熟知的程式設計語言；它會告訴瀏覽器該如何呈現你的網頁──單純簡易或是極其複雜的頁面都沒問題。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417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包含了一系列的</a:t>
            </a:r>
            <a:r>
              <a:rPr lang="zh-TW" altLang="en-US" b="1" dirty="0"/>
              <a:t>元素（</a:t>
            </a:r>
            <a:r>
              <a:rPr lang="en-US" altLang="zh-TW" b="1" dirty="0">
                <a:hlinkClick r:id="rId3"/>
              </a:rPr>
              <a:t>elements</a:t>
            </a:r>
            <a:r>
              <a:rPr lang="zh-TW" altLang="en-US" b="1" dirty="0"/>
              <a:t>）</a:t>
            </a:r>
            <a:r>
              <a:rPr lang="zh-TW" altLang="en-US" dirty="0"/>
              <a:t>，而元素包含了</a:t>
            </a:r>
            <a:r>
              <a:rPr lang="zh-TW" altLang="en-US" b="1" dirty="0"/>
              <a:t>標籤（</a:t>
            </a:r>
            <a:r>
              <a:rPr lang="en-US" altLang="zh-TW" b="1" dirty="0">
                <a:hlinkClick r:id="rId4" tooltip="Currently only available in English (US)"/>
              </a:rPr>
              <a:t>tags (</a:t>
            </a:r>
            <a:r>
              <a:rPr lang="en-US" altLang="zh-TW" b="1" dirty="0" err="1">
                <a:hlinkClick r:id="rId4" tooltip="Currently only available in English (US)"/>
              </a:rPr>
              <a:t>en</a:t>
            </a:r>
            <a:r>
              <a:rPr lang="en-US" altLang="zh-TW" b="1" dirty="0">
                <a:hlinkClick r:id="rId4" tooltip="Currently only available in English (US)"/>
              </a:rPr>
              <a:t>-US)</a:t>
            </a:r>
            <a:r>
              <a:rPr lang="zh-TW" altLang="en-US" b="1" dirty="0"/>
              <a:t>）</a:t>
            </a:r>
            <a:r>
              <a:rPr lang="zh-TW" altLang="en-US" dirty="0"/>
              <a:t>與</a:t>
            </a:r>
            <a:r>
              <a:rPr lang="zh-TW" altLang="en-US" b="1" dirty="0"/>
              <a:t>內容（</a:t>
            </a:r>
            <a:r>
              <a:rPr lang="en-US" altLang="zh-TW" b="1" dirty="0"/>
              <a:t>content</a:t>
            </a:r>
            <a:r>
              <a:rPr lang="zh-TW" altLang="en-US" b="1" dirty="0"/>
              <a:t>）</a:t>
            </a:r>
            <a:r>
              <a:rPr lang="zh-TW" altLang="en-US" dirty="0"/>
              <a:t>，我們用標籤來控制內容的呈現樣貌，例如字體大小、斜體粗體、在文字或圖片設置超連結等。</a:t>
            </a:r>
            <a:br>
              <a:rPr lang="en-US" altLang="zh-TW" dirty="0"/>
            </a:br>
            <a:r>
              <a:rPr lang="zh-TW" altLang="en-US" dirty="0"/>
              <a:t>在圖中我們可以看到</a:t>
            </a:r>
            <a:r>
              <a:rPr lang="en-US" altLang="zh-TW" dirty="0"/>
              <a:t>HTML</a:t>
            </a:r>
            <a:r>
              <a:rPr lang="zh-TW" altLang="en-US" dirty="0"/>
              <a:t>的基本架構：</a:t>
            </a:r>
          </a:p>
          <a:p>
            <a:r>
              <a:rPr lang="zh-TW" altLang="en-US" b="1" dirty="0"/>
              <a:t>起始標籤 （</a:t>
            </a:r>
            <a:r>
              <a:rPr lang="en-US" altLang="zh-TW" b="1" dirty="0"/>
              <a:t>The opening tag</a:t>
            </a:r>
            <a:r>
              <a:rPr lang="zh-TW" altLang="en-US" b="1" dirty="0"/>
              <a:t>）：</a:t>
            </a:r>
            <a:r>
              <a:rPr lang="zh-TW" altLang="en-US" dirty="0"/>
              <a:t>先打角括弧，也就是大於、小於的符號「</a:t>
            </a:r>
            <a:r>
              <a:rPr lang="en-US" altLang="zh-TW" dirty="0"/>
              <a:t>&lt; &gt;</a:t>
            </a:r>
            <a:r>
              <a:rPr lang="zh-TW" altLang="en-US" dirty="0"/>
              <a:t>」，裡面再放入元素名稱，如上面的例子「</a:t>
            </a:r>
            <a:r>
              <a:rPr lang="en-US" altLang="zh-TW" dirty="0"/>
              <a:t>&lt;p&gt;</a:t>
            </a:r>
            <a:r>
              <a:rPr lang="zh-TW" altLang="en-US" dirty="0"/>
              <a:t>」。起始標籤代表這個元素從這裡開始。</a:t>
            </a:r>
          </a:p>
          <a:p>
            <a:r>
              <a:rPr lang="zh-TW" altLang="en-US" b="1" dirty="0"/>
              <a:t>結束標籤 （</a:t>
            </a:r>
            <a:r>
              <a:rPr lang="en-US" altLang="zh-TW" b="1" dirty="0"/>
              <a:t>The closing tag</a:t>
            </a:r>
            <a:r>
              <a:rPr lang="zh-TW" altLang="en-US" b="1" dirty="0"/>
              <a:t>）：</a:t>
            </a:r>
            <a:r>
              <a:rPr lang="zh-TW" altLang="en-US" dirty="0"/>
              <a:t> 與起始標籤一樣，只是在元素名稱前面多了個</a:t>
            </a:r>
            <a:r>
              <a:rPr lang="zh-TW" altLang="en-US" i="1" dirty="0"/>
              <a:t>前置斜線</a:t>
            </a:r>
            <a:r>
              <a:rPr lang="zh-TW" altLang="en-US" dirty="0"/>
              <a:t>「</a:t>
            </a:r>
            <a:r>
              <a:rPr lang="en-US" altLang="zh-TW" dirty="0"/>
              <a:t>/</a:t>
            </a:r>
            <a:r>
              <a:rPr lang="zh-TW" altLang="en-US" dirty="0"/>
              <a:t>」。很容易理解地，內容的最後加上結束標籤，代表這個元素的尾端。在寫</a:t>
            </a:r>
            <a:r>
              <a:rPr lang="en-US" altLang="zh-TW" dirty="0"/>
              <a:t>HTML</a:t>
            </a:r>
            <a:r>
              <a:rPr lang="zh-TW" altLang="en-US" dirty="0"/>
              <a:t>時，很容易忘了最後的結束標籤，提醒大家要多注意唷！</a:t>
            </a:r>
          </a:p>
          <a:p>
            <a:r>
              <a:rPr lang="zh-TW" altLang="en-US" b="1" dirty="0"/>
              <a:t>內容（</a:t>
            </a:r>
            <a:r>
              <a:rPr lang="en-US" altLang="zh-TW" b="1" dirty="0"/>
              <a:t>The content</a:t>
            </a:r>
            <a:r>
              <a:rPr lang="zh-TW" altLang="en-US" b="1" dirty="0"/>
              <a:t>）：</a:t>
            </a:r>
            <a:r>
              <a:rPr lang="zh-TW" altLang="en-US" dirty="0"/>
              <a:t> 這個元素的內容，以上面的例子來說，內容就是這句文字。</a:t>
            </a:r>
          </a:p>
          <a:p>
            <a:r>
              <a:rPr lang="zh-TW" altLang="en-US" b="1" dirty="0"/>
              <a:t>元素（</a:t>
            </a:r>
            <a:r>
              <a:rPr lang="en-US" altLang="zh-TW" b="1" dirty="0"/>
              <a:t>The element</a:t>
            </a:r>
            <a:r>
              <a:rPr lang="zh-TW" altLang="en-US" b="1" dirty="0"/>
              <a:t>）：</a:t>
            </a:r>
            <a:r>
              <a:rPr lang="zh-TW" altLang="en-US" dirty="0"/>
              <a:t> 由起始標籤、結束標籤、內容所組成。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989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元素還可以有「屬性（</a:t>
            </a:r>
            <a:r>
              <a:rPr lang="en-US" altLang="zh-TW" dirty="0"/>
              <a:t>Attribute</a:t>
            </a:r>
            <a:r>
              <a:rPr lang="zh-TW" altLang="en-US" dirty="0"/>
              <a:t>）」，如圖上的例子：</a:t>
            </a:r>
            <a:endParaRPr lang="en-US" altLang="zh-TW" dirty="0"/>
          </a:p>
          <a:p>
            <a:r>
              <a:rPr lang="zh-TW" altLang="en-US" dirty="0"/>
              <a:t>屬性能提供更多的資訊（當然，這個資訊是幫助我們更有效及方便編輯，不會呈現在網頁上），屬性包含了屬性名稱與值，你可以利用屬性設定這個元素的色彩、對齊方式、圖表的格線等等。</a:t>
            </a:r>
          </a:p>
          <a:p>
            <a:r>
              <a:rPr lang="zh-TW" altLang="en-US" dirty="0"/>
              <a:t>屬性的組成包含：</a:t>
            </a:r>
          </a:p>
          <a:p>
            <a:r>
              <a:rPr lang="en-US" altLang="zh-TW" dirty="0"/>
              <a:t>1. </a:t>
            </a:r>
            <a:r>
              <a:rPr lang="zh-TW" altLang="en-US" dirty="0"/>
              <a:t>在元素名稱和屬性之間有一個空格（如果有多個屬性，屬性之間也需要有空格）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屬性名稱後面接著等於符號「</a:t>
            </a:r>
            <a:r>
              <a:rPr lang="en-US" altLang="zh-TW" dirty="0"/>
              <a:t>=</a:t>
            </a:r>
            <a:r>
              <a:rPr lang="zh-TW" altLang="en-US" dirty="0"/>
              <a:t>」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屬性包在起始標籤裡面，如範例所示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84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元素裡面可以在放進元素，我們稱之為「</a:t>
            </a:r>
            <a:r>
              <a:rPr lang="zh-TW" altLang="en-US" b="1" dirty="0"/>
              <a:t>巢狀元素（</a:t>
            </a:r>
            <a:r>
              <a:rPr lang="en-US" altLang="zh-TW" b="1" dirty="0"/>
              <a:t>nesting element</a:t>
            </a:r>
            <a:r>
              <a:rPr lang="zh-TW" altLang="en-US" b="1" dirty="0"/>
              <a:t>）</a:t>
            </a:r>
            <a:r>
              <a:rPr lang="zh-TW" altLang="en-US" dirty="0"/>
              <a:t>」。</a:t>
            </a:r>
            <a:br>
              <a:rPr lang="en-US" altLang="zh-TW" dirty="0"/>
            </a:br>
            <a:r>
              <a:rPr lang="zh-TW" altLang="en-US" dirty="0"/>
              <a:t>比如我們想讓這個句子自成一個段落，那麼可以在它前後分別加上段落標籤 </a:t>
            </a:r>
            <a:r>
              <a:rPr lang="en-US" altLang="zh-TW" dirty="0"/>
              <a:t>(</a:t>
            </a:r>
            <a:r>
              <a:rPr lang="en-US" altLang="zh-TW" dirty="0">
                <a:hlinkClick r:id="rId3" tooltip="Currently only available in English (US)"/>
              </a:rPr>
              <a:t>&lt;p&gt;</a:t>
            </a:r>
            <a:r>
              <a:rPr lang="en-US" altLang="zh-TW" dirty="0"/>
              <a:t>)</a:t>
            </a:r>
            <a:r>
              <a:rPr lang="zh-TW" altLang="en-US" dirty="0"/>
              <a:t>，它就變成一個段落元素了：</a:t>
            </a:r>
            <a:br>
              <a:rPr lang="en-US" altLang="zh-TW" dirty="0"/>
            </a:br>
            <a:r>
              <a:rPr lang="zh-TW" altLang="en-US" dirty="0"/>
              <a:t>要注意的是，每個元素都有自己的起始和結束標籤，一層一層的包覆。所以最外層是</a:t>
            </a:r>
            <a:r>
              <a:rPr lang="en-US" altLang="zh-TW" dirty="0"/>
              <a:t>&lt;p&gt;  </a:t>
            </a:r>
            <a:r>
              <a:rPr lang="zh-TW" altLang="en-US" dirty="0"/>
              <a:t>，接著</a:t>
            </a:r>
            <a:r>
              <a:rPr lang="en-US" altLang="zh-TW" dirty="0"/>
              <a:t>&lt;font&gt; </a:t>
            </a:r>
            <a:r>
              <a:rPr lang="zh-TW" altLang="en-US" dirty="0"/>
              <a:t>；先結束</a:t>
            </a:r>
            <a:r>
              <a:rPr lang="en-US" altLang="zh-TW" dirty="0"/>
              <a:t>font</a:t>
            </a:r>
            <a:r>
              <a:rPr lang="zh-TW" altLang="en-US" dirty="0"/>
              <a:t>元素，所以先寫</a:t>
            </a:r>
            <a:r>
              <a:rPr lang="en-US" altLang="zh-TW" dirty="0"/>
              <a:t>&lt;/font&gt;</a:t>
            </a:r>
            <a:r>
              <a:rPr lang="zh-TW" altLang="en-US" dirty="0"/>
              <a:t>，最外面才是 </a:t>
            </a:r>
            <a:r>
              <a:rPr lang="en-US" altLang="zh-TW" dirty="0"/>
              <a:t>&lt;/p&gt;</a:t>
            </a:r>
            <a:r>
              <a:rPr lang="zh-TW" altLang="en-US" dirty="0"/>
              <a:t>。</a:t>
            </a:r>
            <a:br>
              <a:rPr lang="en-US" altLang="zh-TW" dirty="0"/>
            </a:br>
            <a:r>
              <a:rPr lang="zh-TW" altLang="en-US" dirty="0"/>
              <a:t>如果元素的起始和結束標籤錯置（如上方），那麼瀏覽器只能自行判斷你想呈現的樣子，可能會完全不如預期！所以在做巢狀元素時要多注意唷！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09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043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此處帶大家在</a:t>
            </a:r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新增一個</a:t>
            </a:r>
            <a:r>
              <a:rPr lang="en-US" altLang="zh-TW" dirty="0"/>
              <a:t>folder</a:t>
            </a:r>
            <a:r>
              <a:rPr lang="zh-TW" altLang="en-US" dirty="0"/>
              <a:t>，實作</a:t>
            </a:r>
            <a:r>
              <a:rPr lang="en-US" altLang="zh-TW" dirty="0"/>
              <a:t>hello world</a:t>
            </a:r>
            <a:r>
              <a:rPr lang="zh-TW" altLang="en-US" dirty="0"/>
              <a:t>範例。</a:t>
            </a:r>
            <a:br>
              <a:rPr lang="en-US" altLang="zh-TW" dirty="0"/>
            </a:br>
            <a:r>
              <a:rPr lang="en-US" altLang="zh-TW" dirty="0"/>
              <a:t>&lt;!DOCTYPE html&gt; — </a:t>
            </a:r>
            <a:r>
              <a:rPr lang="zh-TW" altLang="en-US" dirty="0"/>
              <a:t>文件類型（</a:t>
            </a:r>
            <a:r>
              <a:rPr lang="en-US" altLang="zh-TW" dirty="0" err="1"/>
              <a:t>doctype</a:t>
            </a:r>
            <a:r>
              <a:rPr lang="zh-TW" altLang="en-US" dirty="0"/>
              <a:t>）。 在 </a:t>
            </a:r>
            <a:r>
              <a:rPr lang="en-US" altLang="zh-TW" dirty="0"/>
              <a:t>HTML </a:t>
            </a:r>
            <a:r>
              <a:rPr lang="zh-TW" altLang="en-US" dirty="0"/>
              <a:t>發展初期（約莫 </a:t>
            </a:r>
            <a:r>
              <a:rPr lang="en-US" altLang="zh-TW" dirty="0"/>
              <a:t>1991/2 </a:t>
            </a:r>
            <a:r>
              <a:rPr lang="zh-TW" altLang="en-US" dirty="0"/>
              <a:t>的年代）文件類型是用來連結一些應遵守的規則，有點像自動校正的功能。然而，現在大家其實不太管文件類型，它就是個必須放在程式碼中的東西，現階段大家只需要知道這點就夠了。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&lt;html&gt;&lt;/html&gt; — &lt;html&gt; </a:t>
            </a:r>
            <a:r>
              <a:rPr lang="zh-TW" altLang="en-US" dirty="0"/>
              <a:t>元素，又被視為根元素（</a:t>
            </a:r>
            <a:r>
              <a:rPr lang="en-US" altLang="zh-TW" dirty="0"/>
              <a:t>root element</a:t>
            </a:r>
            <a:r>
              <a:rPr lang="zh-TW" altLang="en-US" dirty="0"/>
              <a:t>），包含了所有顯示在這個頁面上的內容。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&lt;head&gt;&lt;/head&gt; —  &lt;head&gt; </a:t>
            </a:r>
            <a:r>
              <a:rPr lang="zh-TW" altLang="en-US" dirty="0"/>
              <a:t>元素，裡面放的是你想涵括的重要資訊，但</a:t>
            </a:r>
            <a:r>
              <a:rPr lang="zh-TW" altLang="en-US" b="1" dirty="0"/>
              <a:t>不會顯示於網頁瀏覽者眼前的</a:t>
            </a:r>
            <a:r>
              <a:rPr lang="zh-TW" altLang="en-US" dirty="0"/>
              <a:t>。例如，顯示於搜尋結果的關鍵字、頁面說明</a:t>
            </a:r>
            <a:r>
              <a:rPr lang="zh-TW" altLang="en-US" i="1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、字元實體集</a:t>
            </a:r>
            <a:r>
              <a:rPr lang="en-US" altLang="zh-TW" dirty="0"/>
              <a:t>...</a:t>
            </a:r>
            <a:r>
              <a:rPr lang="zh-TW" altLang="en-US" dirty="0"/>
              <a:t>等。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&lt;body&gt;&lt;/body&gt; —  &lt;body&gt; </a:t>
            </a:r>
            <a:r>
              <a:rPr lang="zh-TW" altLang="en-US" dirty="0"/>
              <a:t>元素，包含了</a:t>
            </a:r>
            <a:r>
              <a:rPr lang="zh-TW" altLang="en-US" b="1" dirty="0"/>
              <a:t>所有會顯示於網頁瀏覽者眼前的內容。</a:t>
            </a:r>
            <a:r>
              <a:rPr lang="zh-TW" altLang="en-US" dirty="0"/>
              <a:t> 無論是文字、圖片、影面、互動遊戲</a:t>
            </a:r>
            <a:r>
              <a:rPr lang="en-US" altLang="zh-TW" dirty="0"/>
              <a:t>...</a:t>
            </a:r>
            <a:r>
              <a:rPr lang="zh-TW" altLang="en-US" dirty="0"/>
              <a:t>等。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&lt;title&gt;&lt;/title&gt; — </a:t>
            </a:r>
            <a:r>
              <a:rPr lang="zh-TW" altLang="en-US" dirty="0"/>
              <a:t>呈現於網頁瀏覽者眼前的網頁標題。</a:t>
            </a:r>
            <a:br>
              <a:rPr lang="en-US" altLang="zh-TW" dirty="0"/>
            </a:br>
            <a:r>
              <a:rPr lang="zh-TW" altLang="en-US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94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此處帶大家在</a:t>
            </a:r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新增一個</a:t>
            </a:r>
            <a:r>
              <a:rPr lang="en-US" altLang="zh-TW" dirty="0"/>
              <a:t>folder</a:t>
            </a:r>
            <a:r>
              <a:rPr lang="zh-TW" altLang="en-US" dirty="0"/>
              <a:t>，實作</a:t>
            </a:r>
            <a:r>
              <a:rPr lang="en-US" altLang="zh-TW" dirty="0"/>
              <a:t>hello world</a:t>
            </a:r>
            <a:r>
              <a:rPr lang="zh-TW" altLang="en-US" dirty="0"/>
              <a:t>範例。</a:t>
            </a:r>
            <a:br>
              <a:rPr lang="en-US" altLang="zh-TW" dirty="0"/>
            </a:br>
            <a:r>
              <a:rPr lang="en-US" altLang="zh-TW" dirty="0"/>
              <a:t>&lt;!DOCTYPE html&gt; — </a:t>
            </a:r>
            <a:r>
              <a:rPr lang="zh-TW" altLang="en-US" dirty="0"/>
              <a:t>文件類型（</a:t>
            </a:r>
            <a:r>
              <a:rPr lang="en-US" altLang="zh-TW" dirty="0" err="1"/>
              <a:t>doctype</a:t>
            </a:r>
            <a:r>
              <a:rPr lang="zh-TW" altLang="en-US" dirty="0"/>
              <a:t>）。 在 </a:t>
            </a:r>
            <a:r>
              <a:rPr lang="en-US" altLang="zh-TW" dirty="0"/>
              <a:t>HTML </a:t>
            </a:r>
            <a:r>
              <a:rPr lang="zh-TW" altLang="en-US" dirty="0"/>
              <a:t>發展初期（約莫 </a:t>
            </a:r>
            <a:r>
              <a:rPr lang="en-US" altLang="zh-TW" dirty="0"/>
              <a:t>1991/2 </a:t>
            </a:r>
            <a:r>
              <a:rPr lang="zh-TW" altLang="en-US" dirty="0"/>
              <a:t>的年代）文件類型是用來連結一些應遵守的規則，有點像自動校正的功能。然而，現在大家其實不太管文件類型，它就是個必須放在程式碼中的東西，現階段大家只需要知道這點就夠了。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&lt;html&gt;&lt;/html&gt; — &lt;html&gt; </a:t>
            </a:r>
            <a:r>
              <a:rPr lang="zh-TW" altLang="en-US" dirty="0"/>
              <a:t>元素，又被視為根元素（</a:t>
            </a:r>
            <a:r>
              <a:rPr lang="en-US" altLang="zh-TW" dirty="0"/>
              <a:t>root element</a:t>
            </a:r>
            <a:r>
              <a:rPr lang="zh-TW" altLang="en-US" dirty="0"/>
              <a:t>），包含了所有顯示在這個頁面上的內容。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&lt;head&gt;&lt;/head&gt; —  &lt;head&gt; </a:t>
            </a:r>
            <a:r>
              <a:rPr lang="zh-TW" altLang="en-US" dirty="0"/>
              <a:t>元素，裡面放的是你想涵括的重要資訊，但</a:t>
            </a:r>
            <a:r>
              <a:rPr lang="zh-TW" altLang="en-US" b="1" dirty="0"/>
              <a:t>不會顯示於網頁瀏覽者眼前的</a:t>
            </a:r>
            <a:r>
              <a:rPr lang="zh-TW" altLang="en-US" dirty="0"/>
              <a:t>。例如，顯示於搜尋結果的關鍵字、頁面說明</a:t>
            </a:r>
            <a:r>
              <a:rPr lang="zh-TW" altLang="en-US" i="1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、字元實體集</a:t>
            </a:r>
            <a:r>
              <a:rPr lang="en-US" altLang="zh-TW" dirty="0"/>
              <a:t>...</a:t>
            </a:r>
            <a:r>
              <a:rPr lang="zh-TW" altLang="en-US" dirty="0"/>
              <a:t>等。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&lt;body&gt;&lt;/body&gt; —  &lt;body&gt; </a:t>
            </a:r>
            <a:r>
              <a:rPr lang="zh-TW" altLang="en-US" dirty="0"/>
              <a:t>元素，包含了</a:t>
            </a:r>
            <a:r>
              <a:rPr lang="zh-TW" altLang="en-US" b="1" dirty="0"/>
              <a:t>所有會顯示於網頁瀏覽者眼前的內容。</a:t>
            </a:r>
            <a:r>
              <a:rPr lang="zh-TW" altLang="en-US" dirty="0"/>
              <a:t> 無論是文字、圖片、影面、互動遊戲</a:t>
            </a:r>
            <a:r>
              <a:rPr lang="en-US" altLang="zh-TW" dirty="0"/>
              <a:t>...</a:t>
            </a:r>
            <a:r>
              <a:rPr lang="zh-TW" altLang="en-US" dirty="0"/>
              <a:t>等。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&lt;title&gt;&lt;/title&gt; — </a:t>
            </a:r>
            <a:r>
              <a:rPr lang="zh-TW" altLang="en-US"/>
              <a:t>呈現於網頁瀏覽者眼前的網頁標題。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415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  <a:br>
              <a:rPr lang="en-US" altLang="zh-TW" dirty="0"/>
            </a:br>
            <a:r>
              <a:rPr lang="zh-TW" altLang="en-US" dirty="0"/>
              <a:t>直接講解</a:t>
            </a:r>
            <a:r>
              <a:rPr lang="en-US" altLang="zh-TW" dirty="0"/>
              <a:t>code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869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</a:p>
          <a:p>
            <a:r>
              <a:rPr lang="zh-TW" altLang="en-US" dirty="0"/>
              <a:t>這是官方網站的第一個範例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39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概覽所有東西各個呈現在哪、是什麼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760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在開始之前先簡單介紹幾個常用標籤</a:t>
            </a:r>
            <a:br>
              <a:rPr lang="en-US" altLang="zh-TW" dirty="0"/>
            </a:br>
            <a:r>
              <a:rPr lang="en-US" altLang="zh-TW" dirty="0"/>
              <a:t>a-scene</a:t>
            </a:r>
            <a:r>
              <a:rPr lang="zh-TW" altLang="en-US" dirty="0"/>
              <a:t>是網頁的全部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18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只支援英文，所以這次我們的專案用圖片方式解決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0768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只要懂左邊就好</a:t>
            </a:r>
            <a:br>
              <a:rPr lang="en-US" altLang="zh-TW" dirty="0"/>
            </a:br>
            <a:r>
              <a:rPr lang="zh-TW" altLang="en-US" dirty="0"/>
              <a:t>其實就是兩種表示方法，但不代表每種標籤都可以這樣對應唷！</a:t>
            </a:r>
            <a:br>
              <a:rPr lang="en-US" altLang="zh-TW" dirty="0"/>
            </a:br>
            <a:r>
              <a:rPr lang="zh-TW" altLang="en-US" dirty="0"/>
              <a:t>比方說有</a:t>
            </a:r>
            <a:r>
              <a:rPr lang="en-US" altLang="zh-TW" dirty="0"/>
              <a:t>&lt;a-sky&gt;</a:t>
            </a:r>
            <a:r>
              <a:rPr lang="zh-TW" altLang="en-US" dirty="0"/>
              <a:t>的標籤，但沒有一種</a:t>
            </a:r>
            <a:r>
              <a:rPr lang="en-US" altLang="zh-TW" dirty="0"/>
              <a:t>primitive</a:t>
            </a:r>
            <a:r>
              <a:rPr lang="zh-TW" altLang="en-US" dirty="0"/>
              <a:t>是</a:t>
            </a:r>
            <a:r>
              <a:rPr lang="en-US" altLang="zh-TW" dirty="0"/>
              <a:t>sky</a:t>
            </a:r>
            <a:r>
              <a:rPr lang="zh-TW" altLang="en-US" dirty="0"/>
              <a:t>的屬性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923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X,y,z</a:t>
            </a:r>
            <a:br>
              <a:rPr lang="en-US" altLang="zh-TW" dirty="0"/>
            </a:br>
            <a:r>
              <a:rPr lang="en-US" altLang="zh-TW" dirty="0"/>
              <a:t>Z</a:t>
            </a:r>
            <a:r>
              <a:rPr lang="zh-TW" altLang="en-US" dirty="0"/>
              <a:t>正值向外</a:t>
            </a:r>
            <a:r>
              <a:rPr lang="en-US" altLang="zh-TW" dirty="0"/>
              <a:t>(</a:t>
            </a:r>
            <a:r>
              <a:rPr lang="zh-TW" altLang="en-US" dirty="0"/>
              <a:t>離眼睛越遠就是越外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345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064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這頁重點：可以將網站放到網路上讓大家存取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4774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  <a:br>
              <a:rPr lang="en-US" altLang="zh-TW" dirty="0"/>
            </a:br>
            <a:r>
              <a:rPr lang="zh-TW" altLang="en-US" dirty="0"/>
              <a:t>玩玩看這個檔案</a:t>
            </a:r>
          </a:p>
          <a:p>
            <a:r>
              <a:rPr lang="en-US" altLang="zh-TW" dirty="0"/>
              <a:t>3D</a:t>
            </a:r>
            <a:r>
              <a:rPr lang="zh-TW" altLang="en-US" dirty="0"/>
              <a:t>物件都先不用實作</a:t>
            </a:r>
            <a:endParaRPr lang="en-US" altLang="zh-TW" dirty="0"/>
          </a:p>
          <a:p>
            <a:r>
              <a:rPr lang="zh-TW" altLang="en-US" dirty="0"/>
              <a:t>前面</a:t>
            </a:r>
            <a:r>
              <a:rPr lang="en-US" altLang="zh-TW" dirty="0"/>
              <a:t>3D</a:t>
            </a:r>
            <a:r>
              <a:rPr lang="zh-TW" altLang="en-US" dirty="0"/>
              <a:t>物件都先幫大家建立觀念，有助後面學習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294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dirty="0">
                <a:solidFill>
                  <a:srgbClr val="FF0000"/>
                </a:solidFill>
              </a:rPr>
              <a:t>camera</a:t>
            </a:r>
            <a:r>
              <a:rPr kumimoji="1" lang="zh-TW" altLang="en-US" sz="1200" dirty="0">
                <a:solidFill>
                  <a:srgbClr val="FF0000"/>
                </a:solidFill>
              </a:rPr>
              <a:t>就像眼睛，可以讓你看到整個環境</a:t>
            </a:r>
            <a:r>
              <a:rPr kumimoji="1" lang="en-US" altLang="zh-TW" sz="1200" dirty="0">
                <a:solidFill>
                  <a:srgbClr val="FF0000"/>
                </a:solidFill>
              </a:rPr>
              <a:t>(</a:t>
            </a:r>
            <a:r>
              <a:rPr kumimoji="1" lang="zh-TW" altLang="en-US" sz="1200" dirty="0">
                <a:solidFill>
                  <a:srgbClr val="FF0000"/>
                </a:solidFill>
              </a:rPr>
              <a:t>預設就有</a:t>
            </a:r>
            <a:r>
              <a:rPr kumimoji="1" lang="en-US" altLang="zh-TW" sz="1200" dirty="0">
                <a:solidFill>
                  <a:srgbClr val="FF0000"/>
                </a:solidFill>
              </a:rPr>
              <a:t>camera)</a:t>
            </a:r>
            <a:br>
              <a:rPr kumimoji="1" lang="en-US" altLang="zh-TW" sz="1200" dirty="0">
                <a:solidFill>
                  <a:srgbClr val="FF0000"/>
                </a:solidFill>
              </a:rPr>
            </a:br>
            <a:r>
              <a:rPr kumimoji="1" lang="zh-TW" altLang="en-US" sz="1200" dirty="0">
                <a:solidFill>
                  <a:srgbClr val="FF0000"/>
                </a:solidFill>
              </a:rPr>
              <a:t>不允許兩個</a:t>
            </a:r>
            <a:r>
              <a:rPr kumimoji="1" lang="en-US" altLang="zh-TW" sz="1200" dirty="0">
                <a:solidFill>
                  <a:srgbClr val="FF0000"/>
                </a:solidFill>
              </a:rPr>
              <a:t>camera</a:t>
            </a:r>
            <a:br>
              <a:rPr kumimoji="1" lang="en-US" altLang="zh-TW" sz="1200" dirty="0">
                <a:solidFill>
                  <a:srgbClr val="FF0000"/>
                </a:solidFill>
              </a:rPr>
            </a:br>
            <a:r>
              <a:rPr kumimoji="1" lang="en-US" altLang="zh-TW" sz="1200" dirty="0" err="1">
                <a:solidFill>
                  <a:srgbClr val="FF0000"/>
                </a:solidFill>
              </a:rPr>
              <a:t>wasd</a:t>
            </a:r>
            <a:r>
              <a:rPr kumimoji="1" lang="en-US" altLang="zh-TW" sz="1200" dirty="0">
                <a:solidFill>
                  <a:srgbClr val="FF0000"/>
                </a:solidFill>
              </a:rPr>
              <a:t>-controls-enabled=“true“ -&gt; </a:t>
            </a:r>
            <a:r>
              <a:rPr kumimoji="1" lang="zh-TW" altLang="en-US" sz="1200" dirty="0">
                <a:solidFill>
                  <a:srgbClr val="FF0000"/>
                </a:solidFill>
              </a:rPr>
              <a:t>能不能用</a:t>
            </a:r>
            <a:r>
              <a:rPr kumimoji="1" lang="en-US" altLang="zh-TW" sz="1200" dirty="0" err="1">
                <a:solidFill>
                  <a:srgbClr val="FF0000"/>
                </a:solidFill>
              </a:rPr>
              <a:t>wasd</a:t>
            </a:r>
            <a:r>
              <a:rPr kumimoji="1" lang="zh-TW" altLang="en-US" sz="1200" dirty="0">
                <a:solidFill>
                  <a:srgbClr val="FF0000"/>
                </a:solidFill>
              </a:rPr>
              <a:t>走路，走速 </a:t>
            </a:r>
            <a:r>
              <a:rPr kumimoji="1" lang="en-US" altLang="zh-TW" sz="1200" dirty="0">
                <a:solidFill>
                  <a:srgbClr val="FF0000"/>
                </a:solidFill>
              </a:rPr>
              <a:t>acceleration:65(</a:t>
            </a:r>
            <a:r>
              <a:rPr kumimoji="1" lang="zh-TW" altLang="en-US" sz="1200" dirty="0">
                <a:solidFill>
                  <a:srgbClr val="FF0000"/>
                </a:solidFill>
              </a:rPr>
              <a:t>預設</a:t>
            </a:r>
            <a:r>
              <a:rPr kumimoji="1" lang="en-US" altLang="zh-TW" sz="1200" dirty="0">
                <a:solidFill>
                  <a:srgbClr val="FF0000"/>
                </a:solidFill>
              </a:rPr>
              <a:t>)</a:t>
            </a:r>
            <a:br>
              <a:rPr kumimoji="1" lang="en-US" altLang="zh-TW" sz="1200" dirty="0">
                <a:solidFill>
                  <a:srgbClr val="FF0000"/>
                </a:solidFill>
              </a:rPr>
            </a:br>
            <a:r>
              <a:rPr kumimoji="1" lang="en-US" altLang="zh-TW" sz="1200" dirty="0">
                <a:solidFill>
                  <a:srgbClr val="FF0000"/>
                </a:solidFill>
              </a:rPr>
              <a:t>look-controls-enabled=”true”</a:t>
            </a:r>
            <a:r>
              <a:rPr kumimoji="1" lang="zh-TW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TW" sz="1200" dirty="0">
                <a:solidFill>
                  <a:srgbClr val="FF0000"/>
                </a:solidFill>
              </a:rPr>
              <a:t>-&gt; </a:t>
            </a:r>
            <a:r>
              <a:rPr kumimoji="1" lang="zh-TW" altLang="en-US" sz="1200" dirty="0">
                <a:solidFill>
                  <a:srgbClr val="FF0000"/>
                </a:solidFill>
              </a:rPr>
              <a:t>能不能滑動視角</a:t>
            </a:r>
            <a:br>
              <a:rPr kumimoji="1" lang="en-US" altLang="zh-TW" sz="1200" dirty="0">
                <a:solidFill>
                  <a:srgbClr val="FF0000"/>
                </a:solidFill>
              </a:rPr>
            </a:br>
            <a:r>
              <a:rPr kumimoji="1" lang="zh-TW" altLang="en-US" sz="1200" dirty="0">
                <a:solidFill>
                  <a:srgbClr val="FF0000"/>
                </a:solidFill>
              </a:rPr>
              <a:t>兩者預設都是</a:t>
            </a:r>
            <a:r>
              <a:rPr kumimoji="1" lang="en-US" altLang="zh-TW" sz="1200" dirty="0">
                <a:solidFill>
                  <a:srgbClr val="FF0000"/>
                </a:solidFill>
              </a:rPr>
              <a:t>true</a:t>
            </a:r>
            <a:br>
              <a:rPr kumimoji="1" lang="en-US" altLang="zh-TW" sz="1200" dirty="0">
                <a:solidFill>
                  <a:srgbClr val="FF0000"/>
                </a:solidFill>
              </a:rPr>
            </a:br>
            <a:r>
              <a:rPr lang="zh-TW" altLang="en-US" dirty="0"/>
              <a:t>有範例</a:t>
            </a:r>
            <a:br>
              <a:rPr lang="en-US" altLang="zh-TW" dirty="0"/>
            </a:br>
            <a:r>
              <a:rPr lang="zh-TW" altLang="en-US" dirty="0"/>
              <a:t>這部分也有檔案可以開啟玩玩看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376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663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先在</a:t>
            </a:r>
            <a:r>
              <a:rPr lang="en-US" altLang="zh-TW" dirty="0" err="1"/>
              <a:t>myProject</a:t>
            </a:r>
            <a:r>
              <a:rPr lang="zh-TW" altLang="en-US" dirty="0"/>
              <a:t>下新增</a:t>
            </a:r>
            <a:r>
              <a:rPr lang="en-US" altLang="zh-TW" dirty="0" err="1"/>
              <a:t>img</a:t>
            </a:r>
            <a:r>
              <a:rPr lang="zh-TW" altLang="en-US" dirty="0"/>
              <a:t>資料夾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416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1421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教材留著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可以應用的地方</a:t>
            </a:r>
            <a:br>
              <a:rPr lang="en-US" altLang="zh-TW" dirty="0"/>
            </a:br>
            <a:r>
              <a:rPr lang="en-US" altLang="zh-TW" dirty="0"/>
              <a:t>a-sky </a:t>
            </a:r>
            <a:r>
              <a:rPr lang="zh-TW" altLang="en-US" dirty="0"/>
              <a:t>其實就是一個球體，因此一樣可以調整他的</a:t>
            </a:r>
            <a:r>
              <a:rPr lang="en-US" altLang="zh-TW" dirty="0"/>
              <a:t>position</a:t>
            </a:r>
            <a:r>
              <a:rPr lang="zh-TW" altLang="en-US" dirty="0"/>
              <a:t>，或是</a:t>
            </a:r>
            <a:r>
              <a:rPr lang="en-US" altLang="zh-TW" dirty="0"/>
              <a:t>radius</a:t>
            </a:r>
            <a:r>
              <a:rPr lang="zh-TW" altLang="en-US" dirty="0"/>
              <a:t>，當我們發現我們的</a:t>
            </a:r>
            <a:r>
              <a:rPr lang="en-US" altLang="zh-TW" dirty="0"/>
              <a:t>360</a:t>
            </a:r>
            <a:r>
              <a:rPr lang="zh-TW" altLang="en-US" dirty="0"/>
              <a:t>圖片太大或太小時，可以調整</a:t>
            </a:r>
            <a:r>
              <a:rPr lang="en-US" altLang="zh-TW" dirty="0"/>
              <a:t>radius(</a:t>
            </a:r>
            <a:r>
              <a:rPr lang="en-US" altLang="zh-TW" dirty="0" err="1"/>
              <a:t>radiu</a:t>
            </a:r>
            <a:r>
              <a:rPr lang="zh-TW" altLang="en-US" dirty="0"/>
              <a:t>預設是</a:t>
            </a:r>
            <a:r>
              <a:rPr lang="en-US" altLang="zh-TW" dirty="0"/>
              <a:t>500)</a:t>
            </a:r>
            <a:br>
              <a:rPr lang="en-US" altLang="zh-TW" dirty="0"/>
            </a:br>
            <a:r>
              <a:rPr lang="zh-TW" altLang="en-US" dirty="0"/>
              <a:t>正常來講的話是不用調</a:t>
            </a:r>
            <a:br>
              <a:rPr lang="en-US" altLang="zh-TW" dirty="0"/>
            </a:b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7662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045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同個場景</a:t>
            </a:r>
            <a:r>
              <a:rPr lang="en-US" altLang="zh-TW" dirty="0"/>
              <a:t>id</a:t>
            </a:r>
            <a:r>
              <a:rPr lang="zh-TW" altLang="en-US" dirty="0"/>
              <a:t>只能唯一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170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59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上面有收費跟付費的素材，在</a:t>
            </a:r>
            <a:r>
              <a:rPr lang="en-US" altLang="zh-TW" dirty="0"/>
              <a:t>3D</a:t>
            </a:r>
            <a:r>
              <a:rPr lang="zh-TW" altLang="en-US" dirty="0"/>
              <a:t>模型裡面算素材量十分多的網站</a:t>
            </a:r>
            <a:br>
              <a:rPr lang="en-US" altLang="zh-TW" dirty="0"/>
            </a:br>
            <a:r>
              <a:rPr lang="zh-TW" altLang="en-US" dirty="0"/>
              <a:t>不過在下載時要確認有沒有</a:t>
            </a:r>
            <a:r>
              <a:rPr lang="en-US" altLang="zh-TW" dirty="0"/>
              <a:t>.</a:t>
            </a:r>
            <a:r>
              <a:rPr lang="en-US" altLang="zh-TW" dirty="0" err="1"/>
              <a:t>obj</a:t>
            </a:r>
            <a:r>
              <a:rPr lang="zh-TW" altLang="en-US" dirty="0"/>
              <a:t>或</a:t>
            </a:r>
            <a:r>
              <a:rPr lang="en-US" altLang="zh-TW" dirty="0" err="1"/>
              <a:t>gltf</a:t>
            </a:r>
            <a:r>
              <a:rPr lang="zh-TW" altLang="en-US" dirty="0"/>
              <a:t>的格式，</a:t>
            </a:r>
            <a:r>
              <a:rPr lang="en-US" altLang="zh-TW" dirty="0" err="1"/>
              <a:t>Aframe</a:t>
            </a:r>
            <a:r>
              <a:rPr lang="zh-TW" altLang="en-US" dirty="0"/>
              <a:t>對於</a:t>
            </a:r>
            <a:r>
              <a:rPr lang="en-US" altLang="zh-TW" dirty="0"/>
              <a:t>3D</a:t>
            </a:r>
            <a:r>
              <a:rPr lang="zh-TW" altLang="en-US" dirty="0"/>
              <a:t>模型的要求還有不能有附加的</a:t>
            </a:r>
            <a:r>
              <a:rPr lang="en-US" altLang="zh-TW" dirty="0"/>
              <a:t>texture</a:t>
            </a:r>
            <a:r>
              <a:rPr lang="zh-TW" altLang="en-US" dirty="0"/>
              <a:t>圖片檔，因為會無法嵌入</a:t>
            </a:r>
            <a:br>
              <a:rPr lang="en-US" altLang="zh-TW" dirty="0"/>
            </a:br>
            <a:r>
              <a:rPr lang="zh-TW" altLang="en-US" dirty="0"/>
              <a:t>造成模型顯示不完全</a:t>
            </a:r>
            <a:br>
              <a:rPr lang="en-US" altLang="zh-TW" dirty="0"/>
            </a:br>
            <a:r>
              <a:rPr lang="en-US" altLang="zh-TW" dirty="0"/>
              <a:t>3D</a:t>
            </a:r>
            <a:r>
              <a:rPr lang="zh-TW" altLang="en-US" dirty="0"/>
              <a:t>模型跟動畫也快速帶過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69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加上安裝程序列出投影片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7240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在匯入模型的時候，要記得注意模型本身的大小及方向，若不是想要的大小、方向，</a:t>
            </a:r>
            <a:br>
              <a:rPr lang="en-US" altLang="zh-TW" dirty="0"/>
            </a:br>
            <a:r>
              <a:rPr lang="zh-TW" altLang="en-US" dirty="0"/>
              <a:t>可以使用</a:t>
            </a:r>
            <a:r>
              <a:rPr lang="en-US" altLang="zh-TW" dirty="0"/>
              <a:t>scale</a:t>
            </a:r>
            <a:r>
              <a:rPr lang="zh-TW" altLang="en-US" dirty="0"/>
              <a:t>與</a:t>
            </a:r>
            <a:r>
              <a:rPr lang="en-US" altLang="zh-TW" dirty="0"/>
              <a:t>rotation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2461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在這邊我們直接在外面給他包一個</a:t>
            </a:r>
            <a:r>
              <a:rPr lang="en-US" altLang="zh-TW" dirty="0"/>
              <a:t>a-entity</a:t>
            </a:r>
            <a:r>
              <a:rPr lang="zh-TW" altLang="en-US" dirty="0"/>
              <a:t>，將參數設在</a:t>
            </a:r>
            <a:r>
              <a:rPr lang="en-US" altLang="zh-TW" dirty="0"/>
              <a:t>entity</a:t>
            </a:r>
            <a:r>
              <a:rPr lang="zh-TW" altLang="en-US" dirty="0"/>
              <a:t>那邊</a:t>
            </a:r>
            <a:br>
              <a:rPr lang="en-US" altLang="zh-TW" dirty="0"/>
            </a:b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018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237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等一下在操作的時候我們不希望人物是移動的，因為會造成每個物件位置不唯一，甚至跑位與消失</a:t>
            </a:r>
            <a:br>
              <a:rPr lang="en-US" altLang="zh-TW" dirty="0"/>
            </a:br>
            <a:r>
              <a:rPr lang="zh-TW" altLang="en-US" dirty="0"/>
              <a:t>因此我們在接下來的範例中，都先將</a:t>
            </a:r>
            <a:r>
              <a:rPr kumimoji="1" lang="en-US" altLang="zh-TW" sz="1200" dirty="0" err="1"/>
              <a:t>wasd</a:t>
            </a:r>
            <a:r>
              <a:rPr kumimoji="1" lang="en-US" altLang="zh-TW" sz="1200" dirty="0"/>
              <a:t>-controls-enabled</a:t>
            </a:r>
            <a:r>
              <a:rPr kumimoji="1" lang="zh-TW" altLang="en-US" sz="1200" dirty="0"/>
              <a:t>設為</a:t>
            </a:r>
            <a:r>
              <a:rPr kumimoji="1" lang="en-US" altLang="zh-TW" sz="1200" dirty="0"/>
              <a:t>false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605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可以從素材庫選自己喜歡的</a:t>
            </a:r>
            <a:r>
              <a:rPr lang="en-US" altLang="zh-TW" dirty="0"/>
              <a:t>3D</a:t>
            </a:r>
            <a:r>
              <a:rPr lang="zh-TW" altLang="en-US" dirty="0"/>
              <a:t>模型實作</a:t>
            </a:r>
            <a:br>
              <a:rPr lang="en-US" altLang="zh-TW" dirty="0"/>
            </a:b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405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5061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平常接觸的東西，來講解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簡稱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是具有一級函數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First-class functions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的輕量級、直譯式或即時編譯（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JIT-compiled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）的程式語言。它因為用作網頁的腳本語言而大為知名，但也用於</a:t>
            </a:r>
            <a:r>
              <a:rPr lang="zh-TW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許多非瀏覽器的環境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，像是 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node.js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Apache </a:t>
            </a:r>
            <a:r>
              <a:rPr lang="en-US" altLang="zh-TW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CouchDB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是一個基於原型的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urrently only available in English (US)"/>
              </a:rPr>
              <a:t>Prototype-based (</a:t>
            </a:r>
            <a:r>
              <a:rPr lang="en-US" altLang="zh-TW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urrently only available in English (US)"/>
              </a:rPr>
              <a:t>en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urrently only available in English (US)"/>
              </a:rPr>
              <a:t>-US)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、多範型的、動態語言，支援物件導向、指令式以及宣告式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如函數式程式設計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風格。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文件物件模型（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Object Model, DOM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文件的程式介面。它提供了一個文件（樹）的結構化表示法，並定義讓程式可以存取並改變文件架構、風格和內容的方法。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提供了文件以擁有屬性與函式的節點與物件組成的結構化表示。節點也可以附加事件處理程序，一旦觸發事件就會執行處理程序。 本質上，它將網頁與腳本或程式語言連結在一起。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7224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Hover</a:t>
            </a:r>
            <a:r>
              <a:rPr lang="zh-TW" altLang="en-US" dirty="0"/>
              <a:t> </a:t>
            </a:r>
            <a:r>
              <a:rPr lang="en-US" altLang="zh-TW" dirty="0"/>
              <a:t>-&gt; </a:t>
            </a:r>
            <a:r>
              <a:rPr lang="zh-TW" altLang="en-US" dirty="0"/>
              <a:t>滑鼠移入、移出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1718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Look-control</a:t>
            </a:r>
            <a:r>
              <a:rPr lang="zh-TW" altLang="en-US" dirty="0"/>
              <a:t>：拉動變反方向</a:t>
            </a:r>
            <a:endParaRPr lang="en-US" altLang="zh-TW" dirty="0"/>
          </a:p>
          <a:p>
            <a:r>
              <a:rPr lang="en-US" altLang="zh-TW" dirty="0"/>
              <a:t>cursor=</a:t>
            </a:r>
            <a:r>
              <a:rPr lang="zh-TW" altLang="en-US" baseline="0" dirty="0"/>
              <a:t>：讓滑鼠可以動作</a:t>
            </a:r>
            <a:r>
              <a:rPr lang="en-US" altLang="zh-TW" baseline="0" dirty="0"/>
              <a:t>(</a:t>
            </a:r>
            <a:r>
              <a:rPr lang="zh-TW" altLang="en-US" baseline="0" dirty="0"/>
              <a:t>被感知到</a:t>
            </a:r>
            <a:r>
              <a:rPr lang="en-US" altLang="zh-TW" baseline="0" dirty="0"/>
              <a:t>)</a:t>
            </a:r>
            <a:br>
              <a:rPr lang="en-US" altLang="zh-TW" baseline="0" dirty="0"/>
            </a:br>
            <a:r>
              <a:rPr lang="en-US" altLang="zh-TW" baseline="0" dirty="0" err="1"/>
              <a:t>wasd</a:t>
            </a:r>
            <a:r>
              <a:rPr lang="zh-TW" altLang="en-US" baseline="0" dirty="0"/>
              <a:t>：為避免</a:t>
            </a:r>
            <a:r>
              <a:rPr lang="en-US" altLang="zh-TW" baseline="0" dirty="0" err="1"/>
              <a:t>btn</a:t>
            </a:r>
            <a:r>
              <a:rPr lang="zh-TW" altLang="en-US" baseline="0" dirty="0"/>
              <a:t>間的相對位置被破壞，故先</a:t>
            </a:r>
            <a:r>
              <a:rPr lang="en-US" altLang="zh-TW" baseline="0" dirty="0"/>
              <a:t>false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1188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下的 </a:t>
            </a:r>
            <a:r>
              <a:rPr lang="en-US" altLang="zh-TW" dirty="0"/>
              <a:t>&lt;script&gt; </a:t>
            </a:r>
            <a:r>
              <a:rPr lang="zh-TW" altLang="en-US" dirty="0"/>
              <a:t>標籤下加入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62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然後就可以放著，先去</a:t>
            </a:r>
            <a:r>
              <a:rPr lang="en-US" altLang="zh-TW" dirty="0" err="1"/>
              <a:t>github</a:t>
            </a:r>
            <a:r>
              <a:rPr lang="zh-TW" altLang="en-US" dirty="0"/>
              <a:t>網站註冊帳號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978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6787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將按鈕與</a:t>
            </a:r>
            <a:r>
              <a:rPr lang="en-US" altLang="zh-TW" dirty="0"/>
              <a:t>image</a:t>
            </a:r>
            <a:r>
              <a:rPr lang="zh-TW" altLang="en-US" dirty="0"/>
              <a:t>結合，</a:t>
            </a:r>
            <a:r>
              <a:rPr lang="en-US" altLang="zh-TW" dirty="0"/>
              <a:t>image</a:t>
            </a:r>
            <a:r>
              <a:rPr lang="zh-TW" altLang="en-US" dirty="0"/>
              <a:t>初始</a:t>
            </a:r>
            <a:r>
              <a:rPr lang="en-US" altLang="zh-TW" dirty="0"/>
              <a:t>visible</a:t>
            </a:r>
            <a:r>
              <a:rPr lang="zh-TW" altLang="en-US" dirty="0"/>
              <a:t>設為</a:t>
            </a:r>
            <a:r>
              <a:rPr lang="en-US" altLang="zh-TW" dirty="0"/>
              <a:t>false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4155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下的 </a:t>
            </a:r>
            <a:r>
              <a:rPr lang="en-US" altLang="zh-TW" dirty="0"/>
              <a:t>&lt;script&gt; </a:t>
            </a:r>
            <a:r>
              <a:rPr lang="zh-TW" altLang="en-US" dirty="0"/>
              <a:t>標籤下加入</a:t>
            </a:r>
            <a:br>
              <a:rPr lang="en-US" altLang="zh-TW" dirty="0"/>
            </a:br>
            <a:r>
              <a:rPr lang="zh-TW" altLang="en-US" dirty="0"/>
              <a:t>有範例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8032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下的 </a:t>
            </a:r>
            <a:r>
              <a:rPr lang="en-US" altLang="zh-TW" dirty="0"/>
              <a:t>&lt;script&gt; </a:t>
            </a:r>
            <a:r>
              <a:rPr lang="zh-TW" altLang="en-US" dirty="0"/>
              <a:t>標籤下加入</a:t>
            </a:r>
            <a:br>
              <a:rPr lang="en-US" altLang="zh-TW" dirty="0"/>
            </a:br>
            <a:r>
              <a:rPr lang="zh-TW" altLang="en-US" sz="1200" dirty="0">
                <a:solidFill>
                  <a:srgbClr val="FFFF00"/>
                </a:solidFill>
              </a:rPr>
              <a:t>找到 </a:t>
            </a:r>
            <a:r>
              <a:rPr lang="en-US" altLang="zh-TW" sz="1200" dirty="0" err="1">
                <a:solidFill>
                  <a:srgbClr val="FFFF00"/>
                </a:solidFill>
              </a:rPr>
              <a:t>ytplay</a:t>
            </a:r>
            <a:r>
              <a:rPr lang="zh-TW" altLang="en-US" sz="1200" dirty="0">
                <a:solidFill>
                  <a:srgbClr val="FFFF00"/>
                </a:solidFill>
              </a:rPr>
              <a:t> 後面輸入的值，並設為</a:t>
            </a:r>
            <a:r>
              <a:rPr lang="en-US" altLang="zh-TW" sz="1200" dirty="0">
                <a:solidFill>
                  <a:srgbClr val="FFFF00"/>
                </a:solidFill>
              </a:rPr>
              <a:t>token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7538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4882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FFFF00"/>
                </a:solidFill>
              </a:rPr>
              <a:t>找到 </a:t>
            </a:r>
            <a:r>
              <a:rPr lang="en-US" altLang="zh-TW" sz="1200" dirty="0" err="1">
                <a:solidFill>
                  <a:srgbClr val="FFFF00"/>
                </a:solidFill>
              </a:rPr>
              <a:t>ytplay</a:t>
            </a:r>
            <a:r>
              <a:rPr lang="zh-TW" altLang="en-US" sz="1200" dirty="0">
                <a:solidFill>
                  <a:srgbClr val="FFFF00"/>
                </a:solidFill>
              </a:rPr>
              <a:t> 後面輸入的值，並設為</a:t>
            </a:r>
            <a:r>
              <a:rPr lang="en-US" altLang="zh-TW" sz="1200" dirty="0">
                <a:solidFill>
                  <a:srgbClr val="FFFF00"/>
                </a:solidFill>
              </a:rPr>
              <a:t>token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3409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在這邊我們把這個功能放入</a:t>
            </a:r>
            <a:r>
              <a:rPr lang="en-US" altLang="zh-TW" dirty="0"/>
              <a:t>play </a:t>
            </a:r>
            <a:r>
              <a:rPr lang="en-US" altLang="zh-TW" dirty="0" err="1"/>
              <a:t>btn</a:t>
            </a:r>
            <a:r>
              <a:rPr lang="zh-TW" altLang="en-US" dirty="0"/>
              <a:t>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3664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有範例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358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下的 </a:t>
            </a:r>
            <a:r>
              <a:rPr lang="en-US" altLang="zh-TW" dirty="0"/>
              <a:t>&lt;script&gt; </a:t>
            </a:r>
            <a:r>
              <a:rPr lang="zh-TW" altLang="en-US" dirty="0"/>
              <a:t>標籤下加入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9430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在此我把新檔案取名為</a:t>
            </a:r>
            <a:r>
              <a:rPr lang="en-US" altLang="zh-TW" dirty="0"/>
              <a:t>scene1</a:t>
            </a:r>
            <a:br>
              <a:rPr lang="en-US" altLang="zh-TW" dirty="0"/>
            </a:br>
            <a:r>
              <a:rPr lang="zh-TW" altLang="en-US" dirty="0"/>
              <a:t>加入至</a:t>
            </a:r>
            <a:r>
              <a:rPr lang="en-US" altLang="zh-TW" dirty="0"/>
              <a:t>index.html</a:t>
            </a:r>
            <a:r>
              <a:rPr lang="zh-TW" altLang="en-US" dirty="0"/>
              <a:t>所在的資料夾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4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要記得帳號！不能用中文，要用英數字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088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在這邊我們把這個功能放入</a:t>
            </a:r>
            <a:r>
              <a:rPr lang="en-US" altLang="zh-TW" dirty="0"/>
              <a:t>play </a:t>
            </a:r>
            <a:r>
              <a:rPr lang="en-US" altLang="zh-TW" dirty="0" err="1"/>
              <a:t>btn</a:t>
            </a:r>
            <a:r>
              <a:rPr lang="zh-TW" altLang="en-US" dirty="0"/>
              <a:t>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3438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8479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還要加，</a:t>
            </a:r>
            <a:r>
              <a:rPr lang="en-US" altLang="zh-TW" dirty="0"/>
              <a:t>1. </a:t>
            </a:r>
            <a:r>
              <a:rPr lang="zh-TW" altLang="en-US" dirty="0"/>
              <a:t>加入</a:t>
            </a:r>
            <a:r>
              <a:rPr lang="en-US" altLang="zh-TW" dirty="0" err="1"/>
              <a:t>yt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baseline="0" dirty="0"/>
              <a:t> 切換場景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668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都先照著名稱，今天比較有助大家學習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3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773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8"/>
            <a:ext cx="9906000" cy="6839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352600" y="16288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59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513" y="1268759"/>
            <a:ext cx="5943600" cy="3458815"/>
          </a:xfr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3824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712640" y="1628800"/>
            <a:ext cx="6840760" cy="4752528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258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38973" y="6000750"/>
            <a:ext cx="2228850" cy="365125"/>
          </a:xfrm>
          <a:prstGeom prst="rect">
            <a:avLst/>
          </a:prstGeom>
        </p:spPr>
        <p:txBody>
          <a:bodyPr/>
          <a:lstStyle/>
          <a:p>
            <a:fld id="{A9A98919-AC7B-4D2C-916F-96B143BF52DB}" type="datetime1">
              <a:rPr lang="en-US" altLang="zh-TW" smtClean="0"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459" y="6000750"/>
            <a:ext cx="54217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4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52600" y="16288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52600" y="16288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352600" y="16288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E28562E0-AE09-4D11-92BC-5850C0B2AD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352600" y="1628800"/>
            <a:ext cx="720080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粗體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  <a:latin typeface="+mn-lt"/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itchFamily="34" charset="0"/>
        <a:buChar char="–"/>
        <a:defRPr sz="24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Arial" pitchFamily="34" charset="0"/>
        <a:buChar char="•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Arial" pitchFamily="34" charset="0"/>
        <a:buChar char="–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join/get-started" TargetMode="Externa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ne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frame.io/" TargetMode="External"/><Relationship Id="rId2" Type="http://schemas.openxmlformats.org/officeDocument/2006/relationships/hyperlink" Target="https://threejs.org/" TargetMode="Externa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rawvr.com/welcome/" TargetMode="Externa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aframe.io/" TargetMode="Externa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murphyrd/aframe-super-hands-component" TargetMode="External"/><Relationship Id="rId2" Type="http://schemas.openxmlformats.org/officeDocument/2006/relationships/hyperlink" Target="https://aframe.io/aframe-registry/" TargetMode="Externa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frame.io/docs/1.0.0/core/entity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reesite.com/colo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frame.io/docs/1.2.0/components/anima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5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800" dirty="0" err="1"/>
              <a:t>WebVR</a:t>
            </a:r>
            <a:endParaRPr lang="zh-TW" altLang="en-US" sz="4800" dirty="0">
              <a:solidFill>
                <a:schemeClr val="accent4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2520" y="5949280"/>
            <a:ext cx="27860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/>
            <a:r>
              <a:rPr lang="en-US" altLang="zh-TW" sz="1600" dirty="0">
                <a:solidFill>
                  <a:schemeClr val="accent4"/>
                </a:solidFill>
                <a:latin typeface="+mn-lt"/>
              </a:rPr>
              <a:t>www.iii.org.tw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2600" y="4048606"/>
            <a:ext cx="7200800" cy="165618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10000"/>
              </a:spcBef>
              <a:buClrTx/>
              <a:defRPr/>
            </a:pPr>
            <a:r>
              <a:rPr lang="zh-TW" altLang="en-US" sz="2400" dirty="0">
                <a:solidFill>
                  <a:schemeClr val="accent4"/>
                </a:solidFill>
                <a:latin typeface="Microsoft YaHei UI" pitchFamily="34" charset="-122"/>
                <a:ea typeface="Microsoft YaHei UI" pitchFamily="34" charset="-122"/>
              </a:rPr>
              <a:t>資策會 教研所</a:t>
            </a:r>
            <a:endParaRPr lang="en-US" altLang="zh-TW" sz="2400" dirty="0">
              <a:solidFill>
                <a:schemeClr val="accent4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>
              <a:spcBef>
                <a:spcPct val="10000"/>
              </a:spcBef>
              <a:buClrTx/>
              <a:defRPr/>
            </a:pPr>
            <a:r>
              <a:rPr lang="en-US" altLang="zh-TW" sz="2400" dirty="0">
                <a:solidFill>
                  <a:schemeClr val="accent4"/>
                </a:solidFill>
                <a:latin typeface="Microsoft YaHei UI" pitchFamily="34" charset="-122"/>
                <a:ea typeface="Microsoft YaHei UI" pitchFamily="34" charset="-122"/>
              </a:rPr>
              <a:t>2021.05.10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 </a:t>
            </a:r>
            <a:r>
              <a:rPr lang="zh-TW" altLang="en-US" dirty="0"/>
              <a:t>安裝</a:t>
            </a:r>
            <a:r>
              <a:rPr lang="en-US" altLang="zh-TW" dirty="0"/>
              <a:t>(2/7)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6566375" y="5136357"/>
            <a:ext cx="367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同意  下一步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52" y="2060848"/>
            <a:ext cx="5687219" cy="408679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F7DA84F-1E4D-493B-AD21-5EE2CA61ED41}"/>
              </a:ext>
            </a:extLst>
          </p:cNvPr>
          <p:cNvSpPr/>
          <p:nvPr/>
        </p:nvSpPr>
        <p:spPr>
          <a:xfrm>
            <a:off x="734118" y="5223174"/>
            <a:ext cx="172819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C164ECF-EB67-477D-9E68-8986C013DEC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462310" y="5367190"/>
            <a:ext cx="41040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16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環境宣告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537556" y="1124744"/>
            <a:ext cx="8412432" cy="5269382"/>
          </a:xfrm>
        </p:spPr>
        <p:txBody>
          <a:bodyPr>
            <a:noAutofit/>
          </a:bodyPr>
          <a:lstStyle/>
          <a:p>
            <a:pPr marL="29981" indent="0">
              <a:buNone/>
            </a:pPr>
            <a:r>
              <a:rPr lang="en-US" altLang="zh-TW" sz="2400" dirty="0"/>
              <a:t>&lt;html&gt; </a:t>
            </a:r>
            <a:br>
              <a:rPr lang="en-US" altLang="zh-TW" sz="2400" dirty="0"/>
            </a:br>
            <a:r>
              <a:rPr lang="zh-TW" altLang="en-US" sz="2400" dirty="0"/>
              <a:t>    </a:t>
            </a:r>
            <a:r>
              <a:rPr lang="en-US" altLang="zh-TW" sz="2400" dirty="0"/>
              <a:t>&lt;meta charset="utf-8"&gt;</a:t>
            </a:r>
            <a:br>
              <a:rPr lang="en-US" altLang="zh-TW" sz="2400" dirty="0"/>
            </a:br>
            <a:r>
              <a:rPr lang="zh-TW" altLang="en-US" sz="2400" dirty="0"/>
              <a:t>    </a:t>
            </a:r>
            <a:r>
              <a:rPr lang="en-US" altLang="zh-TW" sz="2400" dirty="0"/>
              <a:t>&lt;script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="aframe.js"&gt; &lt;/script&gt;</a:t>
            </a:r>
            <a:br>
              <a:rPr lang="en-US" altLang="zh-TW" sz="2400" dirty="0"/>
            </a:br>
            <a:r>
              <a:rPr lang="en-US" altLang="zh-TW" sz="2400" dirty="0"/>
              <a:t> 	…</a:t>
            </a:r>
            <a:br>
              <a:rPr lang="en-US" altLang="zh-TW" sz="2400" dirty="0"/>
            </a:br>
            <a:r>
              <a:rPr lang="zh-TW" altLang="en-US" sz="2400" dirty="0"/>
              <a:t>    </a:t>
            </a:r>
            <a:r>
              <a:rPr lang="en-US" altLang="zh-TW" sz="2400" dirty="0"/>
              <a:t>&lt;a-scene&gt;</a:t>
            </a:r>
            <a:br>
              <a:rPr lang="en-US" altLang="zh-TW" sz="2400" dirty="0"/>
            </a:br>
            <a:r>
              <a:rPr lang="en-US" altLang="zh-TW" sz="2400" dirty="0"/>
              <a:t>	&lt;a-assets&gt;</a:t>
            </a:r>
            <a:br>
              <a:rPr lang="en-US" altLang="zh-TW" sz="2400" dirty="0"/>
            </a:br>
            <a:r>
              <a:rPr lang="en-US" altLang="zh-TW" sz="2400" dirty="0"/>
              <a:t>	    &lt;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  </a:t>
            </a:r>
            <a:r>
              <a:rPr lang="en-US" altLang="zh-TW" sz="2400" dirty="0">
                <a:solidFill>
                  <a:srgbClr val="FFFF00"/>
                </a:solidFill>
              </a:rPr>
              <a:t>id</a:t>
            </a:r>
            <a:r>
              <a:rPr lang="en-US" altLang="zh-TW" sz="2400" dirty="0"/>
              <a:t>="slide01"  </a:t>
            </a:r>
            <a:r>
              <a:rPr lang="en-US" altLang="zh-TW" sz="2400" dirty="0" err="1">
                <a:solidFill>
                  <a:srgbClr val="92D050"/>
                </a:solidFill>
              </a:rPr>
              <a:t>src</a:t>
            </a:r>
            <a:r>
              <a:rPr lang="en-US" altLang="zh-TW" sz="2400" dirty="0"/>
              <a:t>="</a:t>
            </a:r>
            <a:r>
              <a:rPr lang="zh-TW" altLang="en-US" sz="2400" dirty="0"/>
              <a:t>投影片</a:t>
            </a:r>
            <a:r>
              <a:rPr lang="en-US" altLang="zh-TW" sz="2400" dirty="0"/>
              <a:t>1"&gt;</a:t>
            </a:r>
            <a:br>
              <a:rPr lang="en-US" altLang="zh-TW" sz="2400" dirty="0"/>
            </a:br>
            <a:r>
              <a:rPr lang="en-US" altLang="zh-TW" sz="2400" dirty="0"/>
              <a:t>	    &lt;</a:t>
            </a:r>
            <a:r>
              <a:rPr lang="en-US" altLang="zh-TW" sz="2400" dirty="0" err="1"/>
              <a:t>img</a:t>
            </a:r>
            <a:r>
              <a:rPr lang="zh-TW" altLang="en-US" sz="2400" dirty="0"/>
              <a:t> 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FF00"/>
                </a:solidFill>
              </a:rPr>
              <a:t>id</a:t>
            </a:r>
            <a:r>
              <a:rPr lang="en-US" altLang="zh-TW" sz="2400" dirty="0"/>
              <a:t>="slide02"  </a:t>
            </a:r>
            <a:r>
              <a:rPr lang="en-US" altLang="zh-TW" sz="2400" dirty="0" err="1">
                <a:solidFill>
                  <a:srgbClr val="92D050"/>
                </a:solidFill>
              </a:rPr>
              <a:t>src</a:t>
            </a:r>
            <a:r>
              <a:rPr lang="en-US" altLang="zh-TW" sz="2400" dirty="0"/>
              <a:t>="</a:t>
            </a:r>
            <a:r>
              <a:rPr lang="zh-TW" altLang="en-US" sz="2400" dirty="0"/>
              <a:t>投影片</a:t>
            </a:r>
            <a:r>
              <a:rPr lang="en-US" altLang="zh-TW" sz="2400" dirty="0"/>
              <a:t>2"&gt;</a:t>
            </a:r>
            <a:br>
              <a:rPr lang="en-US" altLang="zh-TW" sz="2400" dirty="0"/>
            </a:br>
            <a:r>
              <a:rPr lang="en-US" altLang="zh-TW" sz="2400" dirty="0"/>
              <a:t>	    &lt;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  </a:t>
            </a:r>
            <a:r>
              <a:rPr lang="en-US" altLang="zh-TW" sz="2400" dirty="0">
                <a:solidFill>
                  <a:srgbClr val="FFFF00"/>
                </a:solidFill>
              </a:rPr>
              <a:t>id</a:t>
            </a:r>
            <a:r>
              <a:rPr lang="en-US" altLang="zh-TW" sz="2400" dirty="0"/>
              <a:t>="go"  </a:t>
            </a:r>
            <a:r>
              <a:rPr lang="en-US" altLang="zh-TW" sz="2400" dirty="0" err="1">
                <a:solidFill>
                  <a:srgbClr val="92D050"/>
                </a:solidFill>
              </a:rPr>
              <a:t>src</a:t>
            </a:r>
            <a:r>
              <a:rPr lang="en-US" altLang="zh-TW" sz="2400" dirty="0"/>
              <a:t>="</a:t>
            </a:r>
            <a:r>
              <a:rPr lang="zh-TW" altLang="en-US" sz="2400" dirty="0"/>
              <a:t>按鈕材質</a:t>
            </a:r>
            <a:r>
              <a:rPr lang="en-US" altLang="zh-TW" sz="2400" dirty="0"/>
              <a:t>1"&gt;</a:t>
            </a:r>
            <a:br>
              <a:rPr lang="en-US" altLang="zh-TW" sz="2400" dirty="0"/>
            </a:br>
            <a:r>
              <a:rPr lang="en-US" altLang="zh-TW" sz="2400" dirty="0"/>
              <a:t>	    &lt;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  </a:t>
            </a:r>
            <a:r>
              <a:rPr lang="en-US" altLang="zh-TW" sz="2400" dirty="0">
                <a:solidFill>
                  <a:srgbClr val="FFFF00"/>
                </a:solidFill>
              </a:rPr>
              <a:t>id</a:t>
            </a:r>
            <a:r>
              <a:rPr lang="en-US" altLang="zh-TW" sz="2400" dirty="0"/>
              <a:t>="play"  </a:t>
            </a:r>
            <a:r>
              <a:rPr lang="en-US" altLang="zh-TW" sz="2400" dirty="0" err="1">
                <a:solidFill>
                  <a:srgbClr val="92D050"/>
                </a:solidFill>
              </a:rPr>
              <a:t>src</a:t>
            </a:r>
            <a:r>
              <a:rPr lang="en-US" altLang="zh-TW" sz="2400" dirty="0"/>
              <a:t>="</a:t>
            </a:r>
            <a:r>
              <a:rPr lang="zh-TW" altLang="en-US" sz="2400" dirty="0"/>
              <a:t>按鈕材質</a:t>
            </a:r>
            <a:r>
              <a:rPr lang="en-US" altLang="zh-TW" sz="2400" dirty="0"/>
              <a:t>2"&gt;</a:t>
            </a:r>
            <a:br>
              <a:rPr lang="en-US" altLang="zh-TW" sz="2400" dirty="0"/>
            </a:br>
            <a:r>
              <a:rPr lang="en-US" altLang="zh-TW" sz="2400" dirty="0"/>
              <a:t>	    &lt;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  </a:t>
            </a:r>
            <a:r>
              <a:rPr lang="en-US" altLang="zh-TW" sz="2400" dirty="0">
                <a:solidFill>
                  <a:srgbClr val="FFFF00"/>
                </a:solidFill>
              </a:rPr>
              <a:t>id</a:t>
            </a:r>
            <a:r>
              <a:rPr lang="en-US" altLang="zh-TW" sz="2400" dirty="0"/>
              <a:t>="sky"      </a:t>
            </a:r>
            <a:r>
              <a:rPr lang="en-US" altLang="zh-TW" sz="2400" dirty="0" err="1">
                <a:solidFill>
                  <a:srgbClr val="92D050"/>
                </a:solidFill>
              </a:rPr>
              <a:t>src</a:t>
            </a:r>
            <a:r>
              <a:rPr lang="en-US" altLang="zh-TW" sz="2400" dirty="0"/>
              <a:t>="</a:t>
            </a:r>
            <a:r>
              <a:rPr lang="zh-TW" altLang="en-US" sz="2400" dirty="0"/>
              <a:t>天空球材質</a:t>
            </a:r>
            <a:r>
              <a:rPr lang="en-US" altLang="zh-TW" sz="2400" dirty="0"/>
              <a:t>"&gt;</a:t>
            </a:r>
            <a:br>
              <a:rPr lang="en-US" altLang="zh-TW" sz="2400" dirty="0"/>
            </a:br>
            <a:r>
              <a:rPr lang="en-US" altLang="zh-TW" sz="2400" dirty="0"/>
              <a:t>	&lt;/a-assets&gt;</a:t>
            </a:r>
            <a:br>
              <a:rPr lang="en-US" altLang="zh-TW" sz="2400" dirty="0"/>
            </a:br>
            <a:r>
              <a:rPr lang="en-US" altLang="zh-TW" sz="2400" dirty="0"/>
              <a:t>    &lt;/a-scene&gt;</a:t>
            </a:r>
            <a:br>
              <a:rPr lang="en-US" altLang="zh-TW" sz="2400" dirty="0"/>
            </a:br>
            <a:r>
              <a:rPr lang="en-US" altLang="zh-TW" sz="2400" dirty="0"/>
              <a:t>	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</a:p>
          <a:p>
            <a:pPr marL="29981" indent="0">
              <a:buNone/>
            </a:pPr>
            <a:endParaRPr lang="en-US" altLang="zh-TW" sz="2400" dirty="0"/>
          </a:p>
          <a:p>
            <a:pPr marL="29981" indent="0">
              <a:buNone/>
            </a:pPr>
            <a:endParaRPr lang="en-US" altLang="zh-TW" sz="2400" dirty="0"/>
          </a:p>
          <a:p>
            <a:pPr marL="29981" indent="0">
              <a:buNone/>
            </a:pPr>
            <a:endParaRPr lang="en-US" altLang="zh-TW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94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環境建構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0045" y="1160748"/>
            <a:ext cx="9697491" cy="5375622"/>
          </a:xfrm>
        </p:spPr>
        <p:txBody>
          <a:bodyPr>
            <a:noAutofit/>
          </a:bodyPr>
          <a:lstStyle/>
          <a:p>
            <a:pPr marL="29981" indent="0">
              <a:buNone/>
            </a:pPr>
            <a:r>
              <a:rPr lang="en-US" altLang="zh-TW" sz="2400" dirty="0"/>
              <a:t> </a:t>
            </a:r>
            <a:r>
              <a:rPr lang="zh-TW" altLang="en-US" sz="2400" dirty="0">
                <a:solidFill>
                  <a:srgbClr val="FFFF00"/>
                </a:solidFill>
              </a:rPr>
              <a:t>攝影機 </a:t>
            </a:r>
            <a:r>
              <a:rPr lang="en-US" altLang="zh-TW" sz="2400" dirty="0"/>
              <a:t>&lt;a-entity id="camera" camera </a:t>
            </a:r>
            <a:r>
              <a:rPr lang="en-US" altLang="zh-TW" sz="2400" dirty="0">
                <a:solidFill>
                  <a:srgbClr val="FF0000"/>
                </a:solidFill>
              </a:rPr>
              <a:t>look-controls=</a:t>
            </a:r>
            <a:br>
              <a:rPr lang="en-US" altLang="zh-TW" sz="2400" dirty="0">
                <a:solidFill>
                  <a:srgbClr val="FF0000"/>
                </a:solidFill>
              </a:rPr>
            </a:br>
            <a:r>
              <a:rPr lang="en-US" altLang="zh-TW" sz="2400" dirty="0">
                <a:solidFill>
                  <a:srgbClr val="FF0000"/>
                </a:solidFill>
              </a:rPr>
              <a:t>"</a:t>
            </a:r>
            <a:r>
              <a:rPr lang="en-US" altLang="zh-TW" sz="2400" dirty="0" err="1">
                <a:solidFill>
                  <a:srgbClr val="FF0000"/>
                </a:solidFill>
              </a:rPr>
              <a:t>reverseMouseDrag:true</a:t>
            </a:r>
            <a:r>
              <a:rPr lang="en-US" altLang="zh-TW" sz="2400" dirty="0">
                <a:solidFill>
                  <a:srgbClr val="FF0000"/>
                </a:solidFill>
              </a:rPr>
              <a:t>"</a:t>
            </a:r>
            <a:r>
              <a:rPr lang="en-US" altLang="zh-TW" sz="2400" dirty="0"/>
              <a:t> </a:t>
            </a:r>
            <a:r>
              <a:rPr lang="en-US" altLang="zh-TW" sz="2400" dirty="0" err="1">
                <a:solidFill>
                  <a:srgbClr val="00B0F0"/>
                </a:solidFill>
              </a:rPr>
              <a:t>wasd</a:t>
            </a:r>
            <a:r>
              <a:rPr lang="en-US" altLang="zh-TW" sz="2400" dirty="0">
                <a:solidFill>
                  <a:srgbClr val="00B0F0"/>
                </a:solidFill>
              </a:rPr>
              <a:t>-controls="false"</a:t>
            </a:r>
            <a:r>
              <a:rPr lang="en-US" altLang="zh-TW" sz="2400" dirty="0"/>
              <a:t>&gt;</a:t>
            </a:r>
            <a:br>
              <a:rPr lang="en-US" altLang="zh-TW" sz="2400" dirty="0"/>
            </a:br>
            <a:r>
              <a:rPr lang="en-US" altLang="zh-TW" sz="2400" dirty="0"/>
              <a:t>	        &lt;a-entity </a:t>
            </a:r>
            <a:r>
              <a:rPr lang="en-US" altLang="zh-TW" sz="2400" dirty="0">
                <a:solidFill>
                  <a:srgbClr val="92D050"/>
                </a:solidFill>
              </a:rPr>
              <a:t>cursor="</a:t>
            </a:r>
            <a:r>
              <a:rPr lang="en-US" altLang="zh-TW" sz="2400" dirty="0" err="1">
                <a:solidFill>
                  <a:srgbClr val="92D050"/>
                </a:solidFill>
              </a:rPr>
              <a:t>rayOrigin</a:t>
            </a:r>
            <a:r>
              <a:rPr lang="en-US" altLang="zh-TW" sz="2400" dirty="0">
                <a:solidFill>
                  <a:srgbClr val="92D050"/>
                </a:solidFill>
              </a:rPr>
              <a:t>: mouse"</a:t>
            </a:r>
            <a:r>
              <a:rPr lang="en-US" altLang="zh-TW" sz="2400" dirty="0"/>
              <a:t>&gt;&lt;/a-entity&gt;</a:t>
            </a:r>
            <a:br>
              <a:rPr lang="en-US" altLang="zh-TW" sz="2400" dirty="0"/>
            </a:br>
            <a:r>
              <a:rPr lang="en-US" altLang="zh-TW" sz="2400" dirty="0"/>
              <a:t>	  &lt;/a-entity&gt;</a:t>
            </a:r>
            <a:br>
              <a:rPr lang="en-US" altLang="zh-TW" sz="2400" dirty="0"/>
            </a:br>
            <a:endParaRPr lang="en-US" altLang="zh-TW" sz="2400" dirty="0">
              <a:solidFill>
                <a:srgbClr val="FFFF00"/>
              </a:solidFill>
            </a:endParaRPr>
          </a:p>
          <a:p>
            <a:pPr marL="29981" indent="0">
              <a:buNone/>
            </a:pPr>
            <a:r>
              <a:rPr lang="zh-TW" altLang="en-US" sz="2400" dirty="0">
                <a:solidFill>
                  <a:srgbClr val="FFFF00"/>
                </a:solidFill>
              </a:rPr>
              <a:t>按鈕 </a:t>
            </a:r>
            <a:r>
              <a:rPr lang="en-US" altLang="zh-TW" sz="2400" dirty="0"/>
              <a:t>&lt;a-plane  id="</a:t>
            </a:r>
            <a:r>
              <a:rPr lang="en-US" altLang="zh-TW" sz="2400" dirty="0">
                <a:solidFill>
                  <a:srgbClr val="FF0000"/>
                </a:solidFill>
              </a:rPr>
              <a:t>btn01</a:t>
            </a:r>
            <a:r>
              <a:rPr lang="en-US" altLang="zh-TW" sz="2400" dirty="0"/>
              <a:t>"</a:t>
            </a:r>
            <a:r>
              <a:rPr lang="zh-TW" altLang="en-US" sz="2400" dirty="0"/>
              <a:t>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</a:t>
            </a:r>
            <a:r>
              <a:rPr lang="en-US" altLang="zh-TW" sz="2400" dirty="0">
                <a:solidFill>
                  <a:srgbClr val="00B0F0"/>
                </a:solidFill>
              </a:rPr>
              <a:t>#go</a:t>
            </a:r>
            <a:r>
              <a:rPr lang="en-US" altLang="zh-TW" sz="2400" dirty="0"/>
              <a:t>"</a:t>
            </a:r>
            <a:r>
              <a:rPr lang="zh-TW" altLang="en-US" sz="2400" dirty="0"/>
              <a:t> </a:t>
            </a:r>
            <a:r>
              <a:rPr lang="en-US" altLang="zh-TW" sz="2400" dirty="0"/>
              <a:t>position="-2 0 -4" width="0.8"</a:t>
            </a:r>
            <a:r>
              <a:rPr lang="zh-TW" altLang="en-US" sz="2400" dirty="0"/>
              <a:t>  </a:t>
            </a:r>
            <a:r>
              <a:rPr lang="en-US" altLang="zh-TW" sz="2400" dirty="0"/>
              <a:t>height="0.5"</a:t>
            </a:r>
            <a:r>
              <a:rPr lang="zh-TW" altLang="en-US" sz="2400" dirty="0"/>
              <a:t> </a:t>
            </a:r>
            <a:r>
              <a:rPr lang="en-US" altLang="zh-TW" sz="2400" dirty="0"/>
              <a:t>material="</a:t>
            </a:r>
            <a:r>
              <a:rPr lang="en-US" altLang="zh-TW" sz="2400" dirty="0" err="1">
                <a:solidFill>
                  <a:srgbClr val="92D050"/>
                </a:solidFill>
              </a:rPr>
              <a:t>transparent:true</a:t>
            </a:r>
            <a:r>
              <a:rPr lang="en-US" altLang="zh-TW" sz="2400" dirty="0"/>
              <a:t>"&gt;</a:t>
            </a:r>
            <a:br>
              <a:rPr lang="en-US" altLang="zh-TW" sz="2400" dirty="0"/>
            </a:br>
            <a:r>
              <a:rPr lang="en-US" altLang="zh-TW" sz="2400" dirty="0"/>
              <a:t>&lt;/a-plane&gt;</a:t>
            </a:r>
          </a:p>
          <a:p>
            <a:pPr marL="29981" indent="0">
              <a:buNone/>
            </a:pPr>
            <a:r>
              <a:rPr lang="zh-TW" altLang="en-US" sz="2400" dirty="0"/>
              <a:t>        </a:t>
            </a:r>
            <a:r>
              <a:rPr lang="en-US" altLang="zh-TW" sz="2400" dirty="0"/>
              <a:t>&lt;a-plane  id="</a:t>
            </a:r>
            <a:r>
              <a:rPr lang="en-US" altLang="zh-TW" sz="2400" dirty="0">
                <a:solidFill>
                  <a:srgbClr val="FF0000"/>
                </a:solidFill>
              </a:rPr>
              <a:t>btn02</a:t>
            </a:r>
            <a:r>
              <a:rPr lang="en-US" altLang="zh-TW" sz="2400" dirty="0"/>
              <a:t>"</a:t>
            </a:r>
            <a:r>
              <a:rPr lang="zh-TW" altLang="en-US" sz="2400" dirty="0"/>
              <a:t>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</a:t>
            </a:r>
            <a:r>
              <a:rPr lang="en-US" altLang="zh-TW" sz="2400" dirty="0">
                <a:solidFill>
                  <a:srgbClr val="00B0F0"/>
                </a:solidFill>
              </a:rPr>
              <a:t>#play</a:t>
            </a:r>
            <a:r>
              <a:rPr lang="en-US" altLang="zh-TW" sz="2400" dirty="0"/>
              <a:t>"</a:t>
            </a:r>
            <a:r>
              <a:rPr lang="zh-TW" altLang="en-US" sz="2400" dirty="0"/>
              <a:t> </a:t>
            </a:r>
            <a:r>
              <a:rPr lang="en-US" altLang="zh-TW" sz="2400" dirty="0"/>
              <a:t>position="2 0 -4" width="0.8"</a:t>
            </a:r>
            <a:r>
              <a:rPr lang="zh-TW" altLang="en-US" sz="2400" dirty="0"/>
              <a:t>  </a:t>
            </a:r>
            <a:r>
              <a:rPr lang="en-US" altLang="zh-TW" sz="2400" dirty="0"/>
              <a:t>height="0.5"</a:t>
            </a:r>
            <a:r>
              <a:rPr lang="zh-TW" altLang="en-US" sz="2400" dirty="0"/>
              <a:t> </a:t>
            </a:r>
            <a:r>
              <a:rPr lang="en-US" altLang="zh-TW" sz="2400" dirty="0"/>
              <a:t>material="</a:t>
            </a:r>
            <a:r>
              <a:rPr lang="en-US" altLang="zh-TW" sz="2400" dirty="0" err="1">
                <a:solidFill>
                  <a:srgbClr val="92D050"/>
                </a:solidFill>
              </a:rPr>
              <a:t>transparent:true</a:t>
            </a:r>
            <a:r>
              <a:rPr lang="en-US" altLang="zh-TW" sz="2400" dirty="0"/>
              <a:t>"&gt;</a:t>
            </a:r>
            <a:br>
              <a:rPr lang="en-US" altLang="zh-TW" sz="2400" dirty="0"/>
            </a:br>
            <a:r>
              <a:rPr lang="en-US" altLang="zh-TW" sz="2400" dirty="0"/>
              <a:t>&lt;/a-plane&gt;</a:t>
            </a:r>
            <a:br>
              <a:rPr lang="en-US" altLang="zh-TW" sz="2400" dirty="0"/>
            </a:br>
            <a:endParaRPr lang="en-US" altLang="zh-TW" sz="2400" dirty="0">
              <a:solidFill>
                <a:srgbClr val="FFFF00"/>
              </a:solidFill>
            </a:endParaRPr>
          </a:p>
          <a:p>
            <a:pPr marL="29981" indent="0">
              <a:buNone/>
            </a:pPr>
            <a:r>
              <a:rPr lang="zh-TW" altLang="en-US" sz="2400" dirty="0">
                <a:solidFill>
                  <a:srgbClr val="FFFF00"/>
                </a:solidFill>
              </a:rPr>
              <a:t>天空球 </a:t>
            </a:r>
            <a:r>
              <a:rPr lang="en-US" altLang="zh-TW" sz="2400" dirty="0"/>
              <a:t>&lt;a-sky 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</a:t>
            </a:r>
            <a:r>
              <a:rPr lang="en-US" altLang="zh-TW" sz="2400" dirty="0">
                <a:solidFill>
                  <a:srgbClr val="00B0F0"/>
                </a:solidFill>
              </a:rPr>
              <a:t>#sky</a:t>
            </a:r>
            <a:r>
              <a:rPr lang="en-US" altLang="zh-TW" sz="2400" dirty="0"/>
              <a:t>" &gt;&lt;/a-sky&gt;</a:t>
            </a:r>
          </a:p>
          <a:p>
            <a:pPr marL="29981" indent="0">
              <a:buNone/>
            </a:pPr>
            <a:endParaRPr lang="en-US" altLang="zh-TW" sz="2400" dirty="0"/>
          </a:p>
          <a:p>
            <a:pPr marL="29981" indent="0">
              <a:buNone/>
            </a:pPr>
            <a:endParaRPr lang="en-US" altLang="zh-TW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66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加入事件 </a:t>
            </a:r>
            <a:r>
              <a:rPr kumimoji="1" lang="en-US" altLang="zh-TW" dirty="0"/>
              <a:t>- </a:t>
            </a:r>
            <a:r>
              <a:rPr kumimoji="1" lang="zh-TW" altLang="en-US" dirty="0"/>
              <a:t>按鈕陰影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-147964" y="2103927"/>
            <a:ext cx="4164860" cy="3989369"/>
          </a:xfrm>
        </p:spPr>
        <p:txBody>
          <a:bodyPr>
            <a:noAutofit/>
          </a:bodyPr>
          <a:lstStyle/>
          <a:p>
            <a:pPr marL="29981" indent="0" algn="r">
              <a:spcBef>
                <a:spcPts val="7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註冊事件名稱</a:t>
            </a:r>
            <a:r>
              <a:rPr lang="en-US" altLang="zh-TW" sz="2000" dirty="0">
                <a:solidFill>
                  <a:srgbClr val="FFFF00"/>
                </a:solidFill>
              </a:rPr>
              <a:t>:</a:t>
            </a:r>
          </a:p>
          <a:p>
            <a:pPr marL="29981" indent="0" algn="r">
              <a:spcBef>
                <a:spcPts val="7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 </a:t>
            </a:r>
            <a:endParaRPr lang="en-US" altLang="zh-TW" sz="2000" dirty="0">
              <a:solidFill>
                <a:srgbClr val="FFFF00"/>
              </a:solidFill>
            </a:endParaRPr>
          </a:p>
          <a:p>
            <a:pPr marL="29981" indent="0" algn="r">
              <a:spcBef>
                <a:spcPts val="7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在此物件上增加滑鼠進入時的事件</a:t>
            </a:r>
            <a:r>
              <a:rPr lang="en-US" altLang="zh-TW" sz="2000" dirty="0">
                <a:solidFill>
                  <a:srgbClr val="FFFF00"/>
                </a:solidFill>
              </a:rPr>
              <a:t>:</a:t>
            </a:r>
          </a:p>
          <a:p>
            <a:pPr marL="29981" indent="0" algn="r">
              <a:spcBef>
                <a:spcPts val="7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改變此物件的顏色</a:t>
            </a:r>
            <a:endParaRPr lang="en-US" altLang="zh-TW" sz="2000" dirty="0">
              <a:solidFill>
                <a:srgbClr val="FFFF00"/>
              </a:solidFill>
            </a:endParaRPr>
          </a:p>
          <a:p>
            <a:pPr marL="29981" indent="0" algn="r">
              <a:spcBef>
                <a:spcPts val="7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在此物件上增加滑鼠離開時的事件</a:t>
            </a:r>
            <a:r>
              <a:rPr lang="en-US" altLang="zh-TW" sz="2000" dirty="0">
                <a:solidFill>
                  <a:srgbClr val="FFFF00"/>
                </a:solidFill>
              </a:rPr>
              <a:t>:</a:t>
            </a:r>
          </a:p>
          <a:p>
            <a:pPr marL="29981" indent="0" algn="r">
              <a:spcBef>
                <a:spcPts val="7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改變此物件的顏色</a:t>
            </a:r>
            <a:r>
              <a:rPr lang="en-US" altLang="zh-TW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3944888" y="2060848"/>
            <a:ext cx="6252486" cy="3608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9981" indent="0">
              <a:buNone/>
            </a:pPr>
            <a:r>
              <a:rPr lang="en-US" altLang="zh-TW" sz="2000" b="1" dirty="0" err="1">
                <a:solidFill>
                  <a:schemeClr val="bg1"/>
                </a:solidFill>
              </a:rPr>
              <a:t>AFRAME.registerComponent</a:t>
            </a:r>
            <a:r>
              <a:rPr lang="en-US" altLang="zh-TW" sz="2000" b="1" dirty="0">
                <a:solidFill>
                  <a:schemeClr val="bg1"/>
                </a:solidFill>
              </a:rPr>
              <a:t>(‘</a:t>
            </a:r>
            <a:r>
              <a:rPr lang="en-US" altLang="zh-TW" sz="2000" b="1" dirty="0" err="1">
                <a:solidFill>
                  <a:srgbClr val="00B0F0"/>
                </a:solidFill>
              </a:rPr>
              <a:t>btn</a:t>
            </a:r>
            <a:r>
              <a:rPr lang="en-US" altLang="zh-TW" sz="2000" b="1" dirty="0">
                <a:solidFill>
                  <a:schemeClr val="bg1"/>
                </a:solidFill>
              </a:rPr>
              <a:t>', {</a:t>
            </a:r>
          </a:p>
          <a:p>
            <a:pPr marL="29981" indent="0">
              <a:buNone/>
            </a:pPr>
            <a:r>
              <a:rPr lang="zh-TW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TW" sz="2000" b="1" dirty="0" err="1">
                <a:solidFill>
                  <a:schemeClr val="bg1"/>
                </a:solidFill>
              </a:rPr>
              <a:t>init</a:t>
            </a:r>
            <a:r>
              <a:rPr lang="en-US" altLang="zh-TW" sz="2000" b="1" dirty="0">
                <a:solidFill>
                  <a:schemeClr val="bg1"/>
                </a:solidFill>
              </a:rPr>
              <a:t>: function() {</a:t>
            </a:r>
          </a:p>
          <a:p>
            <a:pPr marL="29981" indent="0">
              <a:buNone/>
            </a:pPr>
            <a:r>
              <a:rPr lang="zh-TW" altLang="en-US" sz="2000" b="1" dirty="0">
                <a:solidFill>
                  <a:schemeClr val="bg1"/>
                </a:solidFill>
              </a:rPr>
              <a:t>   </a:t>
            </a:r>
            <a:r>
              <a:rPr lang="en-US" altLang="zh-TW" sz="2000" b="1" dirty="0" err="1">
                <a:solidFill>
                  <a:schemeClr val="bg1"/>
                </a:solidFill>
              </a:rPr>
              <a:t>this.el.addEventListener</a:t>
            </a:r>
            <a:r>
              <a:rPr lang="en-US" altLang="zh-TW" sz="2000" b="1" dirty="0">
                <a:solidFill>
                  <a:schemeClr val="bg1"/>
                </a:solidFill>
              </a:rPr>
              <a:t>('</a:t>
            </a:r>
            <a:r>
              <a:rPr lang="en-US" altLang="zh-TW" sz="2000" b="1" dirty="0" err="1">
                <a:solidFill>
                  <a:srgbClr val="FF0000"/>
                </a:solidFill>
              </a:rPr>
              <a:t>mouseenter</a:t>
            </a:r>
            <a:r>
              <a:rPr lang="en-US" altLang="zh-TW" sz="2000" b="1" dirty="0">
                <a:solidFill>
                  <a:schemeClr val="bg1"/>
                </a:solidFill>
              </a:rPr>
              <a:t>', (e) =&gt; {</a:t>
            </a:r>
          </a:p>
          <a:p>
            <a:pPr marL="29981" indent="0"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      </a:t>
            </a:r>
            <a:r>
              <a:rPr lang="en-US" altLang="zh-TW" sz="2000" b="1" dirty="0" err="1">
                <a:solidFill>
                  <a:schemeClr val="bg1"/>
                </a:solidFill>
              </a:rPr>
              <a:t>this.el.setAttribute</a:t>
            </a:r>
            <a:r>
              <a:rPr lang="en-US" altLang="zh-TW" sz="2000" b="1" dirty="0">
                <a:solidFill>
                  <a:schemeClr val="bg1"/>
                </a:solidFill>
              </a:rPr>
              <a:t>('</a:t>
            </a:r>
            <a:r>
              <a:rPr lang="en-US" altLang="zh-TW" sz="2000" b="1" dirty="0">
                <a:solidFill>
                  <a:srgbClr val="92D050"/>
                </a:solidFill>
              </a:rPr>
              <a:t>color</a:t>
            </a:r>
            <a:r>
              <a:rPr lang="en-US" altLang="zh-TW" sz="2000" b="1" dirty="0">
                <a:solidFill>
                  <a:schemeClr val="bg1"/>
                </a:solidFill>
              </a:rPr>
              <a:t>', ‘</a:t>
            </a:r>
            <a:r>
              <a:rPr lang="en-US" altLang="zh-TW" sz="2000" b="1" dirty="0">
                <a:solidFill>
                  <a:srgbClr val="92D050"/>
                </a:solidFill>
              </a:rPr>
              <a:t>red</a:t>
            </a:r>
            <a:r>
              <a:rPr lang="en-US" altLang="zh-TW" sz="2000" b="1" dirty="0">
                <a:solidFill>
                  <a:schemeClr val="bg1"/>
                </a:solidFill>
              </a:rPr>
              <a:t>');	  })</a:t>
            </a:r>
          </a:p>
          <a:p>
            <a:pPr marL="29981" indent="0"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   </a:t>
            </a:r>
            <a:r>
              <a:rPr lang="en-US" altLang="zh-TW" sz="2000" b="1" dirty="0" err="1">
                <a:solidFill>
                  <a:schemeClr val="bg1"/>
                </a:solidFill>
              </a:rPr>
              <a:t>this.el.addEventListener</a:t>
            </a:r>
            <a:r>
              <a:rPr lang="en-US" altLang="zh-TW" sz="2000" b="1" dirty="0">
                <a:solidFill>
                  <a:schemeClr val="bg1"/>
                </a:solidFill>
              </a:rPr>
              <a:t>('</a:t>
            </a:r>
            <a:r>
              <a:rPr lang="en-US" altLang="zh-TW" sz="2000" b="1" dirty="0" err="1">
                <a:solidFill>
                  <a:srgbClr val="FF0000"/>
                </a:solidFill>
              </a:rPr>
              <a:t>mouseleave</a:t>
            </a:r>
            <a:r>
              <a:rPr lang="en-US" altLang="zh-TW" sz="2000" b="1" dirty="0">
                <a:solidFill>
                  <a:schemeClr val="bg1"/>
                </a:solidFill>
              </a:rPr>
              <a:t>', (e) =&gt; {</a:t>
            </a:r>
          </a:p>
          <a:p>
            <a:pPr marL="29981" indent="0"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      </a:t>
            </a:r>
            <a:r>
              <a:rPr lang="en-US" altLang="zh-TW" sz="2000" b="1" dirty="0" err="1">
                <a:solidFill>
                  <a:schemeClr val="bg1"/>
                </a:solidFill>
              </a:rPr>
              <a:t>this.el.setAttribute</a:t>
            </a:r>
            <a:r>
              <a:rPr lang="en-US" altLang="zh-TW" sz="2000" b="1" dirty="0">
                <a:solidFill>
                  <a:schemeClr val="bg1"/>
                </a:solidFill>
              </a:rPr>
              <a:t>('</a:t>
            </a:r>
            <a:r>
              <a:rPr lang="en-US" altLang="zh-TW" sz="2000" b="1" dirty="0">
                <a:solidFill>
                  <a:srgbClr val="92D050"/>
                </a:solidFill>
              </a:rPr>
              <a:t>color</a:t>
            </a:r>
            <a:r>
              <a:rPr lang="en-US" altLang="zh-TW" sz="2000" b="1" dirty="0">
                <a:solidFill>
                  <a:schemeClr val="bg1"/>
                </a:solidFill>
              </a:rPr>
              <a:t>', ‘</a:t>
            </a:r>
            <a:r>
              <a:rPr lang="en-US" altLang="zh-TW" sz="2000" b="1" dirty="0">
                <a:solidFill>
                  <a:srgbClr val="92D050"/>
                </a:solidFill>
              </a:rPr>
              <a:t>white</a:t>
            </a:r>
            <a:r>
              <a:rPr lang="en-US" altLang="zh-TW" sz="2000" b="1" dirty="0">
                <a:solidFill>
                  <a:schemeClr val="bg1"/>
                </a:solidFill>
              </a:rPr>
              <a:t>');  })</a:t>
            </a:r>
          </a:p>
          <a:p>
            <a:pPr marL="29981" indent="0"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  }</a:t>
            </a:r>
          </a:p>
          <a:p>
            <a:pPr marL="29981" indent="0"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})	</a:t>
            </a:r>
          </a:p>
          <a:p>
            <a:pPr marL="29981" indent="0"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   </a:t>
            </a:r>
            <a:endParaRPr lang="en-US" altLang="zh-TW" sz="2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913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在物件上加入事件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59501" y="2908156"/>
            <a:ext cx="9478075" cy="804926"/>
          </a:xfrm>
        </p:spPr>
        <p:txBody>
          <a:bodyPr>
            <a:noAutofit/>
          </a:bodyPr>
          <a:lstStyle/>
          <a:p>
            <a:pPr marL="29981" indent="0">
              <a:buNone/>
            </a:pPr>
            <a:r>
              <a:rPr lang="zh-TW" altLang="en-US" sz="2400" dirty="0">
                <a:solidFill>
                  <a:srgbClr val="FFFF00"/>
                </a:solidFill>
              </a:rPr>
              <a:t>按鈕 </a:t>
            </a:r>
            <a:r>
              <a:rPr lang="en-US" altLang="zh-TW" sz="2400" dirty="0"/>
              <a:t>&lt;a-plane  id=</a:t>
            </a:r>
            <a:r>
              <a:rPr lang="en-US" altLang="zh-TW" sz="2400" b="0" dirty="0"/>
              <a:t>"</a:t>
            </a:r>
            <a:r>
              <a:rPr lang="en-US" altLang="zh-TW" sz="2400" dirty="0">
                <a:solidFill>
                  <a:srgbClr val="FF0000"/>
                </a:solidFill>
              </a:rPr>
              <a:t>btn01</a:t>
            </a:r>
            <a:r>
              <a:rPr lang="en-US" altLang="zh-TW" sz="2400" b="0" dirty="0"/>
              <a:t>"</a:t>
            </a:r>
            <a:r>
              <a:rPr lang="zh-TW" altLang="en-US" sz="2400" dirty="0"/>
              <a:t>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</a:t>
            </a:r>
            <a:r>
              <a:rPr lang="en-US" altLang="zh-TW" sz="2400" b="0" dirty="0"/>
              <a:t>"</a:t>
            </a:r>
            <a:r>
              <a:rPr lang="en-US" altLang="zh-TW" sz="2400" dirty="0">
                <a:solidFill>
                  <a:srgbClr val="00B0F0"/>
                </a:solidFill>
              </a:rPr>
              <a:t>#go</a:t>
            </a:r>
            <a:r>
              <a:rPr lang="en-US" altLang="zh-TW" sz="2400" b="0" dirty="0"/>
              <a:t>"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rgbClr val="00B0F0"/>
                </a:solidFill>
              </a:rPr>
              <a:t>btn</a:t>
            </a:r>
            <a:r>
              <a:rPr lang="en-US" altLang="zh-TW" sz="2400" dirty="0"/>
              <a:t>&gt;&lt;/a-plane&gt;</a:t>
            </a:r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1833899" y="4112167"/>
            <a:ext cx="7129277" cy="701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9981" indent="0">
              <a:buNone/>
            </a:pPr>
            <a:r>
              <a:rPr lang="en-US" altLang="zh-TW" sz="2400" b="1" dirty="0" err="1">
                <a:solidFill>
                  <a:schemeClr val="bg1"/>
                </a:solidFill>
              </a:rPr>
              <a:t>AFRAME.registerComponent</a:t>
            </a:r>
            <a:r>
              <a:rPr lang="en-US" altLang="zh-TW" sz="2400" b="1" dirty="0">
                <a:solidFill>
                  <a:schemeClr val="bg1"/>
                </a:solidFill>
              </a:rPr>
              <a:t>(‘</a:t>
            </a:r>
            <a:r>
              <a:rPr lang="en-US" altLang="zh-TW" sz="2400" dirty="0" err="1">
                <a:solidFill>
                  <a:srgbClr val="00B0F0"/>
                </a:solidFill>
              </a:rPr>
              <a:t>btn</a:t>
            </a:r>
            <a:r>
              <a:rPr lang="en-US" altLang="zh-TW" sz="2400" b="1" dirty="0">
                <a:solidFill>
                  <a:schemeClr val="bg1"/>
                </a:solidFill>
              </a:rPr>
              <a:t>’, {.</a:t>
            </a:r>
            <a:r>
              <a:rPr lang="zh-TW" altLang="en-US" sz="2400" b="1" dirty="0">
                <a:solidFill>
                  <a:schemeClr val="bg1"/>
                </a:solidFill>
              </a:rPr>
              <a:t>略</a:t>
            </a:r>
            <a:r>
              <a:rPr lang="en-US" altLang="zh-TW" sz="2400" b="1" dirty="0">
                <a:solidFill>
                  <a:schemeClr val="bg1"/>
                </a:solidFill>
              </a:rPr>
              <a:t>.})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marL="29981" indent="0">
              <a:buNone/>
            </a:pPr>
            <a:endParaRPr lang="en-US" altLang="zh-TW" sz="2400" dirty="0"/>
          </a:p>
        </p:txBody>
      </p:sp>
      <p:sp>
        <p:nvSpPr>
          <p:cNvPr id="3" name="向右箭號 2"/>
          <p:cNvSpPr/>
          <p:nvPr/>
        </p:nvSpPr>
        <p:spPr>
          <a:xfrm rot="16200000">
            <a:off x="6214864" y="3576616"/>
            <a:ext cx="613312" cy="399098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63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77137" y="2932504"/>
            <a:ext cx="720079" cy="512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9" name="矩形 8"/>
          <p:cNvSpPr/>
          <p:nvPr/>
        </p:nvSpPr>
        <p:spPr>
          <a:xfrm>
            <a:off x="6177136" y="4112167"/>
            <a:ext cx="720080" cy="465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 txBox="1">
            <a:spLocks/>
          </p:cNvSpPr>
          <p:nvPr/>
        </p:nvSpPr>
        <p:spPr>
          <a:xfrm>
            <a:off x="1291082" y="2217878"/>
            <a:ext cx="6760236" cy="6130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ctr">
            <a:norm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zh-TW" altLang="en-US" sz="2400" b="1" dirty="0"/>
              <a:t>將所註冊的事件名稱</a:t>
            </a:r>
            <a:r>
              <a:rPr kumimoji="1" lang="en-US" altLang="zh-TW" sz="2400" b="1" dirty="0"/>
              <a:t>,</a:t>
            </a:r>
            <a:r>
              <a:rPr kumimoji="1" lang="zh-TW" altLang="en-US" sz="2400" b="1" dirty="0"/>
              <a:t>加入欲觸發事件的物件上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504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/>
              <a:t>提示</a:t>
            </a:r>
            <a:r>
              <a:rPr kumimoji="1" lang="zh-TW" altLang="en-US" dirty="0"/>
              <a:t>窗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7652" y="953328"/>
            <a:ext cx="9697491" cy="5691054"/>
          </a:xfrm>
        </p:spPr>
        <p:txBody>
          <a:bodyPr>
            <a:noAutofit/>
          </a:bodyPr>
          <a:lstStyle/>
          <a:p>
            <a:pPr marL="29981" indent="0">
              <a:buNone/>
            </a:pPr>
            <a:r>
              <a:rPr lang="zh-TW" altLang="en-US" sz="2400" dirty="0">
                <a:solidFill>
                  <a:srgbClr val="FFFF00"/>
                </a:solidFill>
              </a:rPr>
              <a:t>按鈕 </a:t>
            </a:r>
            <a:endParaRPr lang="en-US" altLang="zh-TW" sz="2400" dirty="0">
              <a:solidFill>
                <a:srgbClr val="FFFF00"/>
              </a:solidFill>
            </a:endParaRPr>
          </a:p>
          <a:p>
            <a:pPr marL="29981" indent="0">
              <a:buNone/>
            </a:pPr>
            <a:r>
              <a:rPr lang="en-US" altLang="zh-TW" sz="2400" dirty="0"/>
              <a:t>&lt;a-entity position="-2 0 -4"&gt;</a:t>
            </a:r>
            <a:br>
              <a:rPr lang="en-US" altLang="zh-TW" sz="2400" dirty="0"/>
            </a:br>
            <a:r>
              <a:rPr lang="en-US" altLang="zh-TW" sz="2400" dirty="0"/>
              <a:t> &lt;a-image </a:t>
            </a:r>
            <a:r>
              <a:rPr lang="en-US" altLang="zh-TW" sz="2400" dirty="0">
                <a:solidFill>
                  <a:srgbClr val="FF0000"/>
                </a:solidFill>
              </a:rPr>
              <a:t>id="forbtn01"</a:t>
            </a:r>
            <a:r>
              <a:rPr lang="en-US" altLang="zh-TW" sz="2400" dirty="0"/>
              <a:t> width="2" height="1.3" </a:t>
            </a:r>
            <a:r>
              <a:rPr lang="en-US" altLang="zh-TW" sz="2400" dirty="0">
                <a:solidFill>
                  <a:srgbClr val="00B0F0"/>
                </a:solidFill>
              </a:rPr>
              <a:t>visible="false" </a:t>
            </a:r>
            <a:r>
              <a:rPr lang="en-US" altLang="zh-TW" sz="2400" dirty="0"/>
              <a:t>	</a:t>
            </a:r>
            <a:r>
              <a:rPr lang="en-US" altLang="zh-TW" sz="2400" dirty="0" err="1">
                <a:solidFill>
                  <a:srgbClr val="92D050"/>
                </a:solidFill>
              </a:rPr>
              <a:t>src</a:t>
            </a:r>
            <a:r>
              <a:rPr lang="en-US" altLang="zh-TW" sz="2400" dirty="0">
                <a:solidFill>
                  <a:srgbClr val="92D050"/>
                </a:solidFill>
              </a:rPr>
              <a:t>="#slide01"</a:t>
            </a:r>
            <a:r>
              <a:rPr lang="en-US" altLang="zh-TW" sz="2400" dirty="0"/>
              <a:t> </a:t>
            </a:r>
            <a:r>
              <a:rPr lang="en-US" altLang="zh-TW" sz="2400" dirty="0">
                <a:solidFill>
                  <a:srgbClr val="FFFF00"/>
                </a:solidFill>
              </a:rPr>
              <a:t>position="0 1 0"</a:t>
            </a:r>
            <a:r>
              <a:rPr lang="en-US" altLang="zh-TW" sz="2400" dirty="0"/>
              <a:t>&gt;&lt;/a-image&gt;</a:t>
            </a:r>
            <a:br>
              <a:rPr lang="en-US" altLang="zh-TW" sz="2400" dirty="0"/>
            </a:br>
            <a:r>
              <a:rPr lang="en-US" altLang="zh-TW" sz="2400" dirty="0"/>
              <a:t> &lt;a-plane  id="btn01"</a:t>
            </a:r>
            <a:r>
              <a:rPr lang="zh-TW" altLang="en-US" sz="2400" dirty="0"/>
              <a:t>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="#go"</a:t>
            </a:r>
            <a:r>
              <a:rPr lang="zh-TW" altLang="en-US" sz="2400" dirty="0"/>
              <a:t> 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 width="0.8"</a:t>
            </a:r>
            <a:r>
              <a:rPr lang="zh-TW" altLang="en-US" sz="2400" dirty="0"/>
              <a:t>  </a:t>
            </a:r>
            <a:r>
              <a:rPr lang="en-US" altLang="zh-TW" sz="2400" dirty="0"/>
              <a:t>height="0.5"</a:t>
            </a:r>
            <a:r>
              <a:rPr lang="zh-TW" altLang="en-US" sz="2400" dirty="0"/>
              <a:t> </a:t>
            </a:r>
            <a:r>
              <a:rPr lang="en-US" altLang="zh-TW" sz="2400" dirty="0"/>
              <a:t>material="</a:t>
            </a:r>
            <a:r>
              <a:rPr lang="en-US" altLang="zh-TW" sz="2400" dirty="0" err="1"/>
              <a:t>transparent:true</a:t>
            </a:r>
            <a:r>
              <a:rPr lang="en-US" altLang="zh-TW" sz="2400" dirty="0"/>
              <a:t>"&gt;&lt;/a-plane&gt;</a:t>
            </a:r>
            <a:br>
              <a:rPr lang="en-US" altLang="zh-TW" sz="2400" dirty="0"/>
            </a:br>
            <a:r>
              <a:rPr lang="en-US" altLang="zh-TW" sz="2400" dirty="0"/>
              <a:t>&lt;/a-entity&gt;</a:t>
            </a:r>
          </a:p>
          <a:p>
            <a:pPr marL="29981" indent="0">
              <a:buNone/>
            </a:pPr>
            <a:endParaRPr lang="en-US" altLang="zh-TW" sz="2400" dirty="0"/>
          </a:p>
          <a:p>
            <a:pPr marL="29981" indent="0">
              <a:buNone/>
            </a:pPr>
            <a:r>
              <a:rPr lang="en-US" altLang="zh-TW" sz="2400" dirty="0"/>
              <a:t>&lt;a-entity position="2 0 -4"&gt;</a:t>
            </a:r>
            <a:br>
              <a:rPr lang="en-US" altLang="zh-TW" sz="2400" dirty="0"/>
            </a:br>
            <a:r>
              <a:rPr lang="en-US" altLang="zh-TW" sz="2400" dirty="0"/>
              <a:t> &lt;a-image </a:t>
            </a:r>
            <a:r>
              <a:rPr lang="en-US" altLang="zh-TW" sz="2400" dirty="0">
                <a:solidFill>
                  <a:srgbClr val="FF0000"/>
                </a:solidFill>
              </a:rPr>
              <a:t>id="forbtn02"</a:t>
            </a:r>
            <a:r>
              <a:rPr lang="en-US" altLang="zh-TW" sz="2400" dirty="0"/>
              <a:t> width="2" height="1.3" </a:t>
            </a:r>
            <a:r>
              <a:rPr lang="en-US" altLang="zh-TW" sz="2400" dirty="0">
                <a:solidFill>
                  <a:srgbClr val="00B0F0"/>
                </a:solidFill>
              </a:rPr>
              <a:t>visible="false" </a:t>
            </a:r>
            <a:r>
              <a:rPr lang="en-US" altLang="zh-TW" sz="2400" dirty="0"/>
              <a:t>	</a:t>
            </a:r>
            <a:r>
              <a:rPr lang="en-US" altLang="zh-TW" sz="2400" dirty="0" err="1">
                <a:solidFill>
                  <a:srgbClr val="92D050"/>
                </a:solidFill>
              </a:rPr>
              <a:t>src</a:t>
            </a:r>
            <a:r>
              <a:rPr lang="en-US" altLang="zh-TW" sz="2400" dirty="0">
                <a:solidFill>
                  <a:srgbClr val="92D050"/>
                </a:solidFill>
              </a:rPr>
              <a:t>="#slide02"</a:t>
            </a:r>
            <a:r>
              <a:rPr lang="en-US" altLang="zh-TW" sz="2400" dirty="0"/>
              <a:t> </a:t>
            </a:r>
            <a:r>
              <a:rPr lang="en-US" altLang="zh-TW" sz="2400" dirty="0">
                <a:solidFill>
                  <a:srgbClr val="FFFF00"/>
                </a:solidFill>
              </a:rPr>
              <a:t>position="0 1 0"</a:t>
            </a:r>
            <a:r>
              <a:rPr lang="en-US" altLang="zh-TW" sz="2400" dirty="0"/>
              <a:t>&gt;&lt;/a-image&gt;</a:t>
            </a:r>
            <a:br>
              <a:rPr lang="en-US" altLang="zh-TW" sz="2400" dirty="0"/>
            </a:br>
            <a:r>
              <a:rPr lang="en-US" altLang="zh-TW" sz="2400" dirty="0"/>
              <a:t> &lt;a-plane  id="btn02"</a:t>
            </a:r>
            <a:r>
              <a:rPr lang="zh-TW" altLang="en-US" sz="2400" dirty="0"/>
              <a:t>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="#play"</a:t>
            </a:r>
            <a:r>
              <a:rPr lang="zh-TW" altLang="en-US" sz="2400" dirty="0"/>
              <a:t> 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 width="0.8"</a:t>
            </a:r>
            <a:r>
              <a:rPr lang="zh-TW" altLang="en-US" sz="2400" dirty="0"/>
              <a:t>  </a:t>
            </a:r>
            <a:r>
              <a:rPr lang="en-US" altLang="zh-TW" sz="2400" dirty="0"/>
              <a:t>height="0.5"</a:t>
            </a:r>
            <a:r>
              <a:rPr lang="zh-TW" altLang="en-US" sz="2400" dirty="0"/>
              <a:t> </a:t>
            </a:r>
            <a:r>
              <a:rPr lang="en-US" altLang="zh-TW" sz="2400" dirty="0"/>
              <a:t>material="</a:t>
            </a:r>
            <a:r>
              <a:rPr lang="en-US" altLang="zh-TW" sz="2400" dirty="0" err="1"/>
              <a:t>transparent:true</a:t>
            </a:r>
            <a:r>
              <a:rPr lang="en-US" altLang="zh-TW" sz="2400" dirty="0"/>
              <a:t>"&gt;&lt;/a-plane&gt;</a:t>
            </a:r>
            <a:br>
              <a:rPr lang="en-US" altLang="zh-TW" sz="2400" dirty="0"/>
            </a:br>
            <a:r>
              <a:rPr lang="en-US" altLang="zh-TW" sz="2400" dirty="0"/>
              <a:t>&lt;/a-entity&gt;</a:t>
            </a:r>
          </a:p>
          <a:p>
            <a:pPr marL="29981" indent="0">
              <a:buNone/>
            </a:pPr>
            <a:endParaRPr lang="en-US" altLang="zh-TW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264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加入事件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顯示提示窗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-291980" y="1988840"/>
            <a:ext cx="4164860" cy="1771271"/>
          </a:xfrm>
        </p:spPr>
        <p:txBody>
          <a:bodyPr>
            <a:noAutofit/>
          </a:bodyPr>
          <a:lstStyle/>
          <a:p>
            <a:pPr marL="29981" indent="0" algn="r">
              <a:spcBef>
                <a:spcPts val="8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找出此物件的 </a:t>
            </a:r>
            <a:r>
              <a:rPr lang="en-US" altLang="zh-TW" sz="2000" dirty="0">
                <a:solidFill>
                  <a:srgbClr val="FFFF00"/>
                </a:solidFill>
              </a:rPr>
              <a:t>id</a:t>
            </a:r>
          </a:p>
          <a:p>
            <a:pPr marL="29981" indent="0" algn="r">
              <a:spcBef>
                <a:spcPts val="8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宣告 </a:t>
            </a:r>
            <a:r>
              <a:rPr lang="en-US" altLang="zh-TW" sz="2000" dirty="0">
                <a:solidFill>
                  <a:srgbClr val="FFFF00"/>
                </a:solidFill>
              </a:rPr>
              <a:t>slide </a:t>
            </a:r>
            <a:r>
              <a:rPr lang="zh-TW" altLang="en-US" sz="2000" dirty="0">
                <a:solidFill>
                  <a:srgbClr val="FFFF00"/>
                </a:solidFill>
              </a:rPr>
              <a:t>是 </a:t>
            </a:r>
            <a:r>
              <a:rPr lang="en-US" altLang="zh-TW" sz="2000" dirty="0">
                <a:solidFill>
                  <a:srgbClr val="FFFF00"/>
                </a:solidFill>
              </a:rPr>
              <a:t>id</a:t>
            </a:r>
            <a:r>
              <a:rPr lang="zh-TW" altLang="en-US" sz="2000" dirty="0">
                <a:solidFill>
                  <a:srgbClr val="FFFF00"/>
                </a:solidFill>
              </a:rPr>
              <a:t> 為 </a:t>
            </a:r>
            <a:r>
              <a:rPr lang="en-US" altLang="zh-TW" sz="2000" dirty="0" err="1">
                <a:solidFill>
                  <a:srgbClr val="FFFF00"/>
                </a:solidFill>
              </a:rPr>
              <a:t>for+id</a:t>
            </a:r>
            <a:r>
              <a:rPr lang="zh-TW" altLang="en-US" sz="2000" dirty="0">
                <a:solidFill>
                  <a:srgbClr val="FFFF00"/>
                </a:solidFill>
              </a:rPr>
              <a:t> 的物件 </a:t>
            </a:r>
            <a:endParaRPr lang="en-US" altLang="zh-TW" sz="2000" dirty="0">
              <a:solidFill>
                <a:srgbClr val="FFFF00"/>
              </a:solidFill>
            </a:endParaRPr>
          </a:p>
          <a:p>
            <a:pPr marL="29981" indent="0" algn="r">
              <a:spcBef>
                <a:spcPts val="8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當滑鼠進入時</a:t>
            </a:r>
            <a:r>
              <a:rPr lang="en-US" altLang="zh-TW" sz="2000" dirty="0">
                <a:solidFill>
                  <a:srgbClr val="FFFF00"/>
                </a:solidFill>
              </a:rPr>
              <a:t>:</a:t>
            </a:r>
          </a:p>
          <a:p>
            <a:pPr marL="29981" indent="0" algn="r">
              <a:spcBef>
                <a:spcPts val="800"/>
              </a:spcBef>
              <a:buNone/>
            </a:pPr>
            <a:r>
              <a:rPr lang="en-US" altLang="zh-TW" sz="2000" dirty="0">
                <a:solidFill>
                  <a:srgbClr val="FFFF00"/>
                </a:solidFill>
              </a:rPr>
              <a:t>slide</a:t>
            </a:r>
            <a:r>
              <a:rPr lang="zh-TW" altLang="en-US" sz="2000" dirty="0">
                <a:solidFill>
                  <a:srgbClr val="FFFF00"/>
                </a:solidFill>
              </a:rPr>
              <a:t> 的 </a:t>
            </a:r>
            <a:r>
              <a:rPr lang="en-US" altLang="zh-TW" sz="2000" dirty="0">
                <a:solidFill>
                  <a:srgbClr val="FFFF00"/>
                </a:solidFill>
              </a:rPr>
              <a:t>visible</a:t>
            </a:r>
            <a:r>
              <a:rPr lang="zh-TW" altLang="en-US" sz="2000" dirty="0">
                <a:solidFill>
                  <a:srgbClr val="FFFF00"/>
                </a:solidFill>
              </a:rPr>
              <a:t> 由 </a:t>
            </a:r>
            <a:r>
              <a:rPr lang="en-US" altLang="zh-TW" sz="2000" dirty="0">
                <a:solidFill>
                  <a:srgbClr val="FFFF00"/>
                </a:solidFill>
              </a:rPr>
              <a:t>false </a:t>
            </a:r>
            <a:r>
              <a:rPr lang="zh-TW" altLang="en-US" sz="2000" dirty="0">
                <a:solidFill>
                  <a:srgbClr val="FFFF00"/>
                </a:solidFill>
              </a:rPr>
              <a:t>變 </a:t>
            </a:r>
            <a:r>
              <a:rPr lang="en-US" altLang="zh-TW" sz="2000" dirty="0">
                <a:solidFill>
                  <a:srgbClr val="FFFF00"/>
                </a:solidFill>
              </a:rPr>
              <a:t>true</a:t>
            </a:r>
            <a:r>
              <a:rPr lang="zh-TW" altLang="en-US" sz="2000" dirty="0">
                <a:solidFill>
                  <a:srgbClr val="FFFF00"/>
                </a:solidFill>
              </a:rPr>
              <a:t> </a:t>
            </a:r>
            <a:endParaRPr lang="en-US" altLang="zh-TW" sz="2000" dirty="0">
              <a:solidFill>
                <a:srgbClr val="FFFF00"/>
              </a:solidFill>
            </a:endParaRPr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3691367" y="1052736"/>
            <a:ext cx="6214633" cy="66967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AFRAME.registerComponent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('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btn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', {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init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: function() {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  let </a:t>
            </a:r>
            <a:r>
              <a:rPr lang="en-US" altLang="zh-TW" sz="2000" b="1" dirty="0">
                <a:solidFill>
                  <a:srgbClr val="FF0000"/>
                </a:solidFill>
                <a:effectLst/>
              </a:rPr>
              <a:t>id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 = 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this.el.getAttribute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</a:t>
            </a:r>
            <a:r>
              <a:rPr lang="en-US" altLang="zh-TW" sz="2000" b="1" dirty="0">
                <a:solidFill>
                  <a:srgbClr val="FF0000"/>
                </a:solidFill>
                <a:effectLst/>
              </a:rPr>
              <a:t>'id'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);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  let </a:t>
            </a:r>
            <a:r>
              <a:rPr lang="en-US" altLang="zh-TW" sz="2000" b="1" dirty="0">
                <a:solidFill>
                  <a:srgbClr val="00B0F0"/>
                </a:solidFill>
                <a:effectLst/>
              </a:rPr>
              <a:t>slide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 = 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document.querySelector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</a:t>
            </a:r>
            <a:r>
              <a:rPr lang="en-US" altLang="zh-TW" sz="2000" b="1" dirty="0">
                <a:solidFill>
                  <a:srgbClr val="00B0F0"/>
                </a:solidFill>
                <a:effectLst/>
              </a:rPr>
              <a:t>"#</a:t>
            </a:r>
            <a:r>
              <a:rPr lang="en-US" altLang="zh-TW" sz="2000" b="1" dirty="0" err="1">
                <a:solidFill>
                  <a:srgbClr val="00B0F0"/>
                </a:solidFill>
                <a:effectLst/>
              </a:rPr>
              <a:t>for"+id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);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  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this.el.addEventListener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('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mouseenter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', (</a:t>
            </a:r>
            <a:r>
              <a:rPr lang="en-US" altLang="zh-TW" sz="2000" b="1" i="1" dirty="0">
                <a:solidFill>
                  <a:schemeClr val="bg1"/>
                </a:solidFill>
                <a:effectLst/>
              </a:rPr>
              <a:t>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) =&gt; {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slide.setAttribute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</a:t>
            </a:r>
            <a:r>
              <a:rPr lang="en-US" altLang="zh-TW" sz="2000" b="1" dirty="0">
                <a:solidFill>
                  <a:srgbClr val="92D050"/>
                </a:solidFill>
                <a:effectLst/>
              </a:rPr>
              <a:t>'</a:t>
            </a:r>
            <a:r>
              <a:rPr lang="en-US" altLang="zh-TW" sz="2000" b="1" dirty="0" err="1">
                <a:solidFill>
                  <a:srgbClr val="92D050"/>
                </a:solidFill>
                <a:effectLst/>
              </a:rPr>
              <a:t>visible'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,</a:t>
            </a:r>
            <a:r>
              <a:rPr lang="en-US" altLang="zh-TW" sz="2000" b="1" dirty="0" err="1">
                <a:solidFill>
                  <a:srgbClr val="92D050"/>
                </a:solidFill>
                <a:effectLst/>
              </a:rPr>
              <a:t>'true</a:t>
            </a:r>
            <a:r>
              <a:rPr lang="en-US" altLang="zh-TW" sz="2000" b="1" dirty="0">
                <a:solidFill>
                  <a:srgbClr val="92D050"/>
                </a:solidFill>
                <a:effectLst/>
              </a:rPr>
              <a:t>'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);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this.el.setAttribute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('color', 'gray');    })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  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this.el.addEventListener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('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mouseleave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', (</a:t>
            </a:r>
            <a:r>
              <a:rPr lang="en-US" altLang="zh-TW" sz="2000" b="1" i="1" dirty="0">
                <a:solidFill>
                  <a:schemeClr val="bg1"/>
                </a:solidFill>
                <a:effectLst/>
              </a:rPr>
              <a:t>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) =&gt; {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slide.setAttribute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</a:t>
            </a:r>
            <a:r>
              <a:rPr lang="en-US" altLang="zh-TW" sz="2000" b="1" dirty="0">
                <a:solidFill>
                  <a:srgbClr val="92D050"/>
                </a:solidFill>
                <a:effectLst/>
              </a:rPr>
              <a:t>'</a:t>
            </a:r>
            <a:r>
              <a:rPr lang="en-US" altLang="zh-TW" sz="2000" b="1" dirty="0" err="1">
                <a:solidFill>
                  <a:srgbClr val="92D050"/>
                </a:solidFill>
                <a:effectLst/>
              </a:rPr>
              <a:t>visible'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,</a:t>
            </a:r>
            <a:r>
              <a:rPr lang="en-US" altLang="zh-TW" sz="2000" b="1" dirty="0" err="1">
                <a:solidFill>
                  <a:srgbClr val="92D050"/>
                </a:solidFill>
                <a:effectLst/>
              </a:rPr>
              <a:t>'false</a:t>
            </a:r>
            <a:r>
              <a:rPr lang="en-US" altLang="zh-TW" sz="2000" b="1" dirty="0">
                <a:solidFill>
                  <a:srgbClr val="92D050"/>
                </a:solidFill>
                <a:effectLst/>
              </a:rPr>
              <a:t>'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);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this.el.setAttribute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('color', 'white');  })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  }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})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104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587182" y="636218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 </a:t>
            </a:r>
            <a:endParaRPr lang="zh-TW" altLang="en-US" dirty="0"/>
          </a:p>
        </p:txBody>
      </p:sp>
      <p:sp>
        <p:nvSpPr>
          <p:cNvPr id="7" name="內容版面配置區 3"/>
          <p:cNvSpPr txBox="1">
            <a:spLocks/>
          </p:cNvSpPr>
          <p:nvPr/>
        </p:nvSpPr>
        <p:spPr bwMode="ltGray">
          <a:xfrm>
            <a:off x="-291980" y="4406415"/>
            <a:ext cx="4164860" cy="1038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981" indent="0" algn="r">
              <a:spcBef>
                <a:spcPts val="800"/>
              </a:spcBef>
              <a:buFont typeface="Arial" pitchFamily="34" charset="0"/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當滑鼠離開時</a:t>
            </a:r>
            <a:r>
              <a:rPr lang="en-US" altLang="zh-TW" sz="2000" dirty="0">
                <a:solidFill>
                  <a:srgbClr val="FFFF00"/>
                </a:solidFill>
              </a:rPr>
              <a:t>:</a:t>
            </a:r>
          </a:p>
          <a:p>
            <a:pPr marL="29981" indent="0" algn="r">
              <a:spcBef>
                <a:spcPts val="800"/>
              </a:spcBef>
              <a:buFont typeface="Arial" pitchFamily="34" charset="0"/>
              <a:buNone/>
            </a:pPr>
            <a:r>
              <a:rPr lang="en-US" altLang="zh-TW" sz="2000" dirty="0">
                <a:solidFill>
                  <a:srgbClr val="FFFF00"/>
                </a:solidFill>
              </a:rPr>
              <a:t>slide</a:t>
            </a:r>
            <a:r>
              <a:rPr lang="zh-TW" altLang="en-US" sz="2000" dirty="0">
                <a:solidFill>
                  <a:srgbClr val="FFFF00"/>
                </a:solidFill>
              </a:rPr>
              <a:t> 的 </a:t>
            </a:r>
            <a:r>
              <a:rPr lang="en-US" altLang="zh-TW" sz="2000" dirty="0">
                <a:solidFill>
                  <a:srgbClr val="FFFF00"/>
                </a:solidFill>
              </a:rPr>
              <a:t>visible</a:t>
            </a:r>
            <a:r>
              <a:rPr lang="zh-TW" altLang="en-US" sz="2000" dirty="0">
                <a:solidFill>
                  <a:srgbClr val="FFFF00"/>
                </a:solidFill>
              </a:rPr>
              <a:t> 由 </a:t>
            </a:r>
            <a:r>
              <a:rPr lang="en-US" altLang="zh-TW" sz="2000" dirty="0">
                <a:solidFill>
                  <a:srgbClr val="FFFF00"/>
                </a:solidFill>
              </a:rPr>
              <a:t>true </a:t>
            </a:r>
            <a:r>
              <a:rPr lang="zh-TW" altLang="en-US" sz="2000" dirty="0">
                <a:solidFill>
                  <a:srgbClr val="FFFF00"/>
                </a:solidFill>
              </a:rPr>
              <a:t>變 </a:t>
            </a:r>
            <a:r>
              <a:rPr lang="en-US" altLang="zh-TW" sz="2000" dirty="0">
                <a:solidFill>
                  <a:srgbClr val="FFFF00"/>
                </a:solidFill>
              </a:rPr>
              <a:t>false</a:t>
            </a:r>
            <a:r>
              <a:rPr lang="zh-TW" altLang="en-US" sz="2000" dirty="0">
                <a:solidFill>
                  <a:srgbClr val="FFFF00"/>
                </a:solidFill>
              </a:rPr>
              <a:t> </a:t>
            </a:r>
            <a:endParaRPr lang="en-US" altLang="zh-TW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656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加入事件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彈出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影片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-330764" y="2577728"/>
            <a:ext cx="4164860" cy="3515568"/>
          </a:xfrm>
        </p:spPr>
        <p:txBody>
          <a:bodyPr>
            <a:noAutofit/>
          </a:bodyPr>
          <a:lstStyle/>
          <a:p>
            <a:pPr marL="29981" indent="0" algn="r">
              <a:buNone/>
            </a:pPr>
            <a:r>
              <a:rPr lang="zh-TW" altLang="en-US" sz="2400" dirty="0">
                <a:solidFill>
                  <a:srgbClr val="FFFF00"/>
                </a:solidFill>
              </a:rPr>
              <a:t>找到 </a:t>
            </a:r>
            <a:r>
              <a:rPr lang="en-US" altLang="zh-TW" sz="2400" dirty="0" err="1">
                <a:solidFill>
                  <a:srgbClr val="FFFF00"/>
                </a:solidFill>
              </a:rPr>
              <a:t>ytplay</a:t>
            </a:r>
            <a:r>
              <a:rPr lang="zh-TW" altLang="en-US" sz="2400" dirty="0">
                <a:solidFill>
                  <a:srgbClr val="FFFF00"/>
                </a:solidFill>
              </a:rPr>
              <a:t> 後面輸入的值</a:t>
            </a:r>
            <a:endParaRPr lang="en-US" altLang="zh-TW" sz="2400" dirty="0">
              <a:solidFill>
                <a:srgbClr val="FFFF00"/>
              </a:solidFill>
            </a:endParaRPr>
          </a:p>
          <a:p>
            <a:pPr marL="29981" indent="0" algn="r">
              <a:buNone/>
            </a:pPr>
            <a:r>
              <a:rPr lang="zh-TW" altLang="en-US" sz="2400" dirty="0">
                <a:solidFill>
                  <a:srgbClr val="FFFF00"/>
                </a:solidFill>
              </a:rPr>
              <a:t>當滑鼠點擊時</a:t>
            </a:r>
            <a:r>
              <a:rPr lang="en-US" altLang="zh-TW" sz="2400" dirty="0">
                <a:solidFill>
                  <a:srgbClr val="FFFF00"/>
                </a:solidFill>
              </a:rPr>
              <a:t>:</a:t>
            </a:r>
          </a:p>
          <a:p>
            <a:pPr marL="29981" indent="0" algn="r">
              <a:buNone/>
            </a:pPr>
            <a:r>
              <a:rPr lang="zh-TW" altLang="en-US" sz="2400" dirty="0">
                <a:solidFill>
                  <a:srgbClr val="FFFF00"/>
                </a:solidFill>
              </a:rPr>
              <a:t>啟動 </a:t>
            </a:r>
            <a:r>
              <a:rPr lang="en-US" altLang="zh-TW" sz="2400" dirty="0" err="1">
                <a:solidFill>
                  <a:srgbClr val="FFFF00"/>
                </a:solidFill>
              </a:rPr>
              <a:t>popupWindow</a:t>
            </a:r>
            <a:endParaRPr lang="en-US" altLang="zh-TW" sz="2400" dirty="0">
              <a:solidFill>
                <a:srgbClr val="FFFF00"/>
              </a:solidFill>
            </a:endParaRPr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3711575" y="1412776"/>
            <a:ext cx="6192688" cy="66967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 err="1">
                <a:solidFill>
                  <a:schemeClr val="bg1"/>
                </a:solidFill>
                <a:effectLst/>
              </a:rPr>
              <a:t>AFRAME.registerComponent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('</a:t>
            </a:r>
            <a:r>
              <a:rPr lang="en-US" altLang="zh-TW" sz="2400" b="1" dirty="0" err="1">
                <a:solidFill>
                  <a:schemeClr val="bg1"/>
                </a:solidFill>
                <a:effectLst/>
              </a:rPr>
              <a:t>ytplay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',{</a:t>
            </a:r>
          </a:p>
          <a:p>
            <a:pPr marL="36900" indent="0">
              <a:buNone/>
            </a:pPr>
            <a:r>
              <a:rPr lang="zh-TW" altLang="en-US" sz="2400" b="1" dirty="0">
                <a:solidFill>
                  <a:schemeClr val="bg1"/>
                </a:solidFill>
                <a:effectLst/>
              </a:rPr>
              <a:t>  </a:t>
            </a:r>
            <a:r>
              <a:rPr lang="en-US" altLang="zh-TW" sz="2400" b="1" dirty="0" err="1">
                <a:solidFill>
                  <a:schemeClr val="bg1"/>
                </a:solidFill>
                <a:effectLst/>
              </a:rPr>
              <a:t>init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: function() {</a:t>
            </a:r>
          </a:p>
          <a:p>
            <a:pPr marL="36900" indent="0">
              <a:buNone/>
            </a:pPr>
            <a:r>
              <a:rPr lang="zh-TW" altLang="en-US" sz="2400" b="1" dirty="0">
                <a:solidFill>
                  <a:schemeClr val="bg1"/>
                </a:solidFill>
                <a:effectLst/>
              </a:rPr>
              <a:t>  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let </a:t>
            </a:r>
            <a:r>
              <a:rPr lang="en-US" altLang="zh-TW" sz="2400" b="1" dirty="0">
                <a:solidFill>
                  <a:srgbClr val="FF0000"/>
                </a:solidFill>
                <a:effectLst/>
              </a:rPr>
              <a:t>token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 = </a:t>
            </a:r>
            <a:r>
              <a:rPr lang="en-US" altLang="zh-TW" sz="2400" b="1" dirty="0" err="1">
                <a:solidFill>
                  <a:schemeClr val="bg1"/>
                </a:solidFill>
                <a:effectLst/>
              </a:rPr>
              <a:t>this.el.getAttribute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('</a:t>
            </a:r>
            <a:r>
              <a:rPr lang="en-US" altLang="zh-TW" sz="2400" b="1" dirty="0" err="1">
                <a:solidFill>
                  <a:srgbClr val="FF0000"/>
                </a:solidFill>
                <a:effectLst/>
              </a:rPr>
              <a:t>ytplay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');</a:t>
            </a:r>
          </a:p>
          <a:p>
            <a:pPr marL="36900" indent="0">
              <a:buNone/>
            </a:pPr>
            <a:r>
              <a:rPr lang="zh-TW" altLang="en-US" sz="2400" b="1" dirty="0">
                <a:solidFill>
                  <a:schemeClr val="bg1"/>
                </a:solidFill>
                <a:effectLst/>
              </a:rPr>
              <a:t>  </a:t>
            </a:r>
            <a:r>
              <a:rPr lang="en-US" altLang="zh-TW" sz="2400" b="1" dirty="0" err="1">
                <a:solidFill>
                  <a:schemeClr val="bg1"/>
                </a:solidFill>
                <a:effectLst/>
              </a:rPr>
              <a:t>this.el.addEventListener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('</a:t>
            </a:r>
            <a:r>
              <a:rPr lang="en-US" altLang="zh-TW" sz="2400" b="1" dirty="0">
                <a:solidFill>
                  <a:srgbClr val="00B0F0"/>
                </a:solidFill>
                <a:effectLst/>
              </a:rPr>
              <a:t>click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', </a:t>
            </a:r>
          </a:p>
          <a:p>
            <a:pPr marL="36900" indent="0">
              <a:buNone/>
            </a:pPr>
            <a:r>
              <a:rPr lang="en-US" altLang="zh-TW" sz="2400" b="1" dirty="0">
                <a:solidFill>
                  <a:schemeClr val="bg1"/>
                </a:solidFill>
                <a:effectLst/>
              </a:rPr>
              <a:t>	function(){ </a:t>
            </a:r>
            <a:r>
              <a:rPr lang="en-US" altLang="zh-TW" sz="2400" b="1" dirty="0" err="1">
                <a:solidFill>
                  <a:schemeClr val="bg1"/>
                </a:solidFill>
                <a:effectLst/>
              </a:rPr>
              <a:t>popupWindow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(‘https://www.youtube.com/embed/’+</a:t>
            </a:r>
            <a:r>
              <a:rPr lang="en-US" altLang="zh-TW" sz="2400" b="1" dirty="0">
                <a:solidFill>
                  <a:srgbClr val="FF0000"/>
                </a:solidFill>
                <a:effectLst/>
              </a:rPr>
              <a:t>token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, ‘YouTube video player’, window, 672,378)</a:t>
            </a:r>
            <a:r>
              <a:rPr lang="zh-TW" altLang="en-US" sz="2400" b="1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})</a:t>
            </a:r>
          </a:p>
          <a:p>
            <a:pPr marL="36900" indent="0">
              <a:buNone/>
            </a:pPr>
            <a:r>
              <a:rPr lang="zh-TW" altLang="en-US" sz="2400" b="1" dirty="0">
                <a:solidFill>
                  <a:schemeClr val="bg1"/>
                </a:solidFill>
                <a:effectLst/>
              </a:rPr>
              <a:t>  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}</a:t>
            </a:r>
          </a:p>
          <a:p>
            <a:pPr marL="36900" indent="0">
              <a:buNone/>
            </a:pPr>
            <a:r>
              <a:rPr lang="en-US" altLang="zh-TW" sz="2400" b="1" dirty="0">
                <a:solidFill>
                  <a:schemeClr val="bg1"/>
                </a:solidFill>
                <a:effectLst/>
              </a:rPr>
              <a:t>}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105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587182" y="636218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017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關於</a:t>
            </a:r>
            <a:r>
              <a:rPr kumimoji="1" lang="en-US" altLang="zh-TW" dirty="0" err="1"/>
              <a:t>popWindow</a:t>
            </a:r>
            <a:r>
              <a:rPr kumimoji="1" lang="en-US" altLang="zh-TW" dirty="0"/>
              <a:t> function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106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587182" y="636218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 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344488" y="1412776"/>
            <a:ext cx="9433048" cy="496855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為一個已經寫好功能的</a:t>
            </a:r>
            <a:r>
              <a:rPr lang="en-US" altLang="zh-TW" dirty="0"/>
              <a:t>function</a:t>
            </a:r>
            <a:r>
              <a:rPr lang="zh-TW" altLang="en-US" dirty="0"/>
              <a:t>，其功能為彈出視窗並把視窗置中，複製進</a:t>
            </a:r>
            <a:r>
              <a:rPr lang="en-US" altLang="zh-TW" dirty="0"/>
              <a:t>&lt;script&gt;</a:t>
            </a:r>
            <a:r>
              <a:rPr lang="zh-TW" altLang="en-US" dirty="0"/>
              <a:t>中即可使用。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 err="1"/>
              <a:t>popupWindow</a:t>
            </a:r>
            <a:r>
              <a:rPr lang="en-US" altLang="zh-TW" dirty="0"/>
              <a:t>(</a:t>
            </a:r>
            <a:br>
              <a:rPr lang="en-US" altLang="zh-TW" dirty="0"/>
            </a:br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'https://www.youtube.com/embed/'</a:t>
            </a:r>
            <a:r>
              <a:rPr lang="en-US" altLang="zh-TW" dirty="0">
                <a:solidFill>
                  <a:srgbClr val="FF0000"/>
                </a:solidFill>
              </a:rPr>
              <a:t>+token</a:t>
            </a:r>
            <a:r>
              <a:rPr lang="en-US" altLang="zh-TW" dirty="0"/>
              <a:t>,</a:t>
            </a:r>
            <a:br>
              <a:rPr lang="en-US" altLang="zh-TW" dirty="0"/>
            </a:br>
            <a:r>
              <a:rPr lang="en-US" altLang="zh-TW" dirty="0"/>
              <a:t>'YouTube video player',</a:t>
            </a:r>
            <a:br>
              <a:rPr lang="en-US" altLang="zh-TW" dirty="0"/>
            </a:br>
            <a:r>
              <a:rPr lang="en-US" altLang="zh-TW" dirty="0"/>
              <a:t>window,</a:t>
            </a:r>
            <a:br>
              <a:rPr lang="en-US" altLang="zh-TW" dirty="0"/>
            </a:br>
            <a:r>
              <a:rPr lang="en-US" altLang="zh-TW" dirty="0">
                <a:solidFill>
                  <a:srgbClr val="FFFF00"/>
                </a:solidFill>
              </a:rPr>
              <a:t>672,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rgbClr val="FFFF00"/>
                </a:solidFill>
              </a:rPr>
              <a:t>378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8" name="內容版面配置區 3"/>
          <p:cNvSpPr txBox="1">
            <a:spLocks/>
          </p:cNvSpPr>
          <p:nvPr/>
        </p:nvSpPr>
        <p:spPr bwMode="ltGray">
          <a:xfrm>
            <a:off x="3342115" y="2772687"/>
            <a:ext cx="2979984" cy="461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981" indent="0" algn="r">
              <a:buFont typeface="Arial" pitchFamily="34" charset="0"/>
              <a:buNone/>
            </a:pPr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視窗將導向的網址</a:t>
            </a:r>
            <a:endParaRPr lang="en-US" altLang="zh-TW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內容版面配置區 3"/>
          <p:cNvSpPr txBox="1">
            <a:spLocks/>
          </p:cNvSpPr>
          <p:nvPr/>
        </p:nvSpPr>
        <p:spPr bwMode="ltGray">
          <a:xfrm>
            <a:off x="1352600" y="4653136"/>
            <a:ext cx="1440160" cy="461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981" indent="0" algn="r">
              <a:buFont typeface="Arial" pitchFamily="34" charset="0"/>
              <a:buNone/>
            </a:pPr>
            <a:r>
              <a:rPr lang="zh-TW" altLang="en-US" sz="2400" dirty="0">
                <a:solidFill>
                  <a:srgbClr val="FFFF00"/>
                </a:solidFill>
              </a:rPr>
              <a:t>視窗長寬</a:t>
            </a:r>
            <a:endParaRPr lang="en-US" altLang="zh-TW" sz="2400" dirty="0">
              <a:solidFill>
                <a:srgbClr val="FFFF00"/>
              </a:solidFill>
            </a:endParaRPr>
          </a:p>
        </p:txBody>
      </p:sp>
      <p:sp>
        <p:nvSpPr>
          <p:cNvPr id="10" name="內容版面配置區 3"/>
          <p:cNvSpPr txBox="1">
            <a:spLocks/>
          </p:cNvSpPr>
          <p:nvPr/>
        </p:nvSpPr>
        <p:spPr bwMode="ltGray">
          <a:xfrm>
            <a:off x="4376937" y="3645024"/>
            <a:ext cx="1945162" cy="461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981" indent="0" algn="r">
              <a:buFont typeface="Arial" pitchFamily="34" charset="0"/>
              <a:buNone/>
            </a:pP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--</a:t>
            </a:r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視窗名稱</a:t>
            </a:r>
            <a:endParaRPr lang="en-US" altLang="zh-TW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668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如何獲取</a:t>
            </a:r>
            <a:r>
              <a:rPr kumimoji="1" lang="en-US" altLang="zh-TW" dirty="0"/>
              <a:t>token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107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587182" y="636218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" y="953569"/>
            <a:ext cx="7299614" cy="58364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04928" y="1268760"/>
            <a:ext cx="75608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169024" y="1376772"/>
            <a:ext cx="8001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14"/>
          <p:cNvSpPr>
            <a:spLocks noGrp="1"/>
          </p:cNvSpPr>
          <p:nvPr>
            <p:ph idx="1"/>
          </p:nvPr>
        </p:nvSpPr>
        <p:spPr>
          <a:xfrm>
            <a:off x="2494755" y="1548521"/>
            <a:ext cx="6948772" cy="53203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複製網址  </a:t>
            </a:r>
            <a:r>
              <a:rPr lang="en-US" altLang="zh-TW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watch?v</a:t>
            </a:r>
            <a:r>
              <a:rPr lang="en-US" altLang="zh-TW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TW" altLang="en-US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後的一串英數字符</a:t>
            </a:r>
          </a:p>
        </p:txBody>
      </p:sp>
    </p:spTree>
    <p:extLst>
      <p:ext uri="{BB962C8B-B14F-4D97-AF65-F5344CB8AC3E}">
        <p14:creationId xmlns:p14="http://schemas.microsoft.com/office/powerpoint/2010/main" val="26093361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在物件上加入事件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19894" y="1700808"/>
            <a:ext cx="9073008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&lt;a-entity position="2 0 -4"&gt;</a:t>
            </a:r>
          </a:p>
          <a:p>
            <a:pPr marL="0" indent="0">
              <a:buNone/>
            </a:pPr>
            <a:r>
              <a:rPr lang="zh-TW" altLang="en-US" sz="2400" dirty="0"/>
              <a:t>    </a:t>
            </a:r>
            <a:r>
              <a:rPr lang="en-US" altLang="zh-TW" sz="2400" dirty="0"/>
              <a:t>&lt;a-image id="forbtn02" width="2" height="1.3"</a:t>
            </a:r>
            <a:r>
              <a:rPr lang="zh-TW" altLang="en-US" sz="2400" dirty="0"/>
              <a:t> </a:t>
            </a:r>
            <a:r>
              <a:rPr lang="en-US" altLang="zh-TW" sz="2400" dirty="0"/>
              <a:t>visible="false"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="#slide02" position="0 1 0"&gt;&lt;/a-image&gt;</a:t>
            </a:r>
          </a:p>
          <a:p>
            <a:pPr marL="0" indent="0">
              <a:buNone/>
            </a:pPr>
            <a:r>
              <a:rPr lang="zh-TW" altLang="en-US" sz="2400" dirty="0"/>
              <a:t>    </a:t>
            </a:r>
            <a:r>
              <a:rPr lang="en-US" altLang="zh-TW" sz="2400" dirty="0"/>
              <a:t>&lt;a-plane  id="btn02"</a:t>
            </a:r>
            <a:r>
              <a:rPr lang="zh-TW" altLang="en-US" sz="2400" dirty="0"/>
              <a:t>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="#play"</a:t>
            </a:r>
            <a:r>
              <a:rPr lang="zh-TW" altLang="en-US" sz="2400" dirty="0"/>
              <a:t> 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rgbClr val="FFFF00"/>
                </a:solidFill>
              </a:rPr>
              <a:t>ytplay</a:t>
            </a:r>
            <a:r>
              <a:rPr lang="en-US" altLang="zh-TW" sz="2400" dirty="0"/>
              <a:t>="</a:t>
            </a:r>
            <a:r>
              <a:rPr lang="en-US" altLang="zh-TW" sz="2400" dirty="0">
                <a:solidFill>
                  <a:srgbClr val="FFFF00"/>
                </a:solidFill>
              </a:rPr>
              <a:t>dv6_C4UqTfs</a:t>
            </a:r>
            <a:r>
              <a:rPr lang="en-US" altLang="zh-TW" sz="2400" dirty="0"/>
              <a:t>"</a:t>
            </a:r>
            <a:r>
              <a:rPr lang="zh-TW" altLang="en-US" sz="2400" dirty="0"/>
              <a:t> </a:t>
            </a:r>
            <a:r>
              <a:rPr lang="en-US" altLang="zh-TW" sz="2400" dirty="0"/>
              <a:t>width="0.8"</a:t>
            </a:r>
            <a:r>
              <a:rPr lang="zh-TW" altLang="en-US" sz="2400" dirty="0"/>
              <a:t>  </a:t>
            </a:r>
            <a:r>
              <a:rPr lang="en-US" altLang="zh-TW" sz="2400" dirty="0"/>
              <a:t>height="0.5"</a:t>
            </a:r>
            <a:r>
              <a:rPr lang="zh-TW" altLang="en-US" sz="2400" dirty="0"/>
              <a:t> </a:t>
            </a:r>
            <a:r>
              <a:rPr lang="en-US" altLang="zh-TW" sz="2400" dirty="0"/>
              <a:t>material="</a:t>
            </a:r>
            <a:r>
              <a:rPr lang="en-US" altLang="zh-TW" sz="2400" dirty="0" err="1"/>
              <a:t>transparent:true</a:t>
            </a:r>
            <a:r>
              <a:rPr lang="en-US" altLang="zh-TW" sz="2400" dirty="0"/>
              <a:t>"&gt;&lt;/a-plane&gt;</a:t>
            </a:r>
          </a:p>
          <a:p>
            <a:pPr marL="0" indent="0">
              <a:buNone/>
            </a:pPr>
            <a:r>
              <a:rPr lang="en-US" altLang="zh-TW" sz="2400" dirty="0"/>
              <a:t>&lt;/a-entity&gt;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71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 </a:t>
            </a:r>
            <a:r>
              <a:rPr lang="zh-TW" altLang="en-US" dirty="0"/>
              <a:t>安裝</a:t>
            </a:r>
            <a:r>
              <a:rPr lang="en-US" altLang="zh-TW" dirty="0"/>
              <a:t>(3/7)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4520952" y="1141293"/>
            <a:ext cx="4848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選擇安裝路徑</a:t>
            </a:r>
            <a:br>
              <a:rPr lang="en-US" altLang="zh-TW" sz="2400" b="1" dirty="0">
                <a:solidFill>
                  <a:schemeClr val="bg1"/>
                </a:solidFill>
                <a:latin typeface="+mn-ea"/>
              </a:rPr>
            </a:b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沒有特別需求 使用預設路徑即可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3" y="2132856"/>
            <a:ext cx="5668166" cy="405821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229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109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496" y="1412776"/>
            <a:ext cx="9202757" cy="49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23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加入事件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切換場景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00472" y="2996952"/>
            <a:ext cx="4164860" cy="1771271"/>
          </a:xfrm>
        </p:spPr>
        <p:txBody>
          <a:bodyPr>
            <a:noAutofit/>
          </a:bodyPr>
          <a:lstStyle/>
          <a:p>
            <a:pPr marL="29981" indent="0" algn="r">
              <a:spcBef>
                <a:spcPts val="800"/>
              </a:spcBef>
              <a:buNone/>
            </a:pPr>
            <a:r>
              <a:rPr lang="zh-TW" altLang="en-US" sz="2000" dirty="0">
                <a:solidFill>
                  <a:srgbClr val="FFFF00"/>
                </a:solidFill>
              </a:rPr>
              <a:t>找到 </a:t>
            </a:r>
            <a:r>
              <a:rPr lang="en-US" altLang="zh-TW" sz="2000" dirty="0" err="1">
                <a:solidFill>
                  <a:srgbClr val="FFFF00"/>
                </a:solidFill>
              </a:rPr>
              <a:t>goto</a:t>
            </a:r>
            <a:r>
              <a:rPr lang="zh-TW" altLang="en-US" sz="2000" dirty="0">
                <a:solidFill>
                  <a:srgbClr val="FFFF00"/>
                </a:solidFill>
              </a:rPr>
              <a:t> 後面輸入的值</a:t>
            </a:r>
            <a:r>
              <a:rPr lang="en-US" altLang="zh-TW" sz="2000" dirty="0">
                <a:solidFill>
                  <a:srgbClr val="FFFF00"/>
                </a:solidFill>
              </a:rPr>
              <a:t>(</a:t>
            </a:r>
            <a:r>
              <a:rPr lang="zh-TW" altLang="en-US" sz="2000" dirty="0">
                <a:solidFill>
                  <a:srgbClr val="FFFF00"/>
                </a:solidFill>
              </a:rPr>
              <a:t>檔案名</a:t>
            </a:r>
            <a:r>
              <a:rPr lang="en-US" altLang="zh-TW" sz="2000" dirty="0">
                <a:solidFill>
                  <a:srgbClr val="FFFF00"/>
                </a:solidFill>
              </a:rPr>
              <a:t>)</a:t>
            </a:r>
            <a:br>
              <a:rPr lang="en-US" altLang="zh-TW" sz="2000" dirty="0">
                <a:solidFill>
                  <a:srgbClr val="FFFF00"/>
                </a:solidFill>
              </a:rPr>
            </a:br>
            <a:br>
              <a:rPr lang="en-US" altLang="zh-TW" sz="2000" dirty="0">
                <a:solidFill>
                  <a:srgbClr val="FFFF00"/>
                </a:solidFill>
              </a:rPr>
            </a:br>
            <a:br>
              <a:rPr lang="en-US" altLang="zh-TW" sz="2000" dirty="0">
                <a:solidFill>
                  <a:srgbClr val="FFFF00"/>
                </a:solidFill>
              </a:rPr>
            </a:br>
            <a:r>
              <a:rPr lang="zh-TW" altLang="en-US" sz="2000" dirty="0">
                <a:solidFill>
                  <a:srgbClr val="FFFF00"/>
                </a:solidFill>
              </a:rPr>
              <a:t>將場景取代</a:t>
            </a:r>
            <a:endParaRPr lang="en-US" altLang="zh-TW" sz="2000" dirty="0">
              <a:solidFill>
                <a:srgbClr val="FFFF00"/>
              </a:solidFill>
            </a:endParaRPr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4160912" y="1979692"/>
            <a:ext cx="6214633" cy="66967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AFRAME.registerComponent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('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goto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',{</a:t>
            </a:r>
          </a:p>
          <a:p>
            <a:pPr marL="3690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effectLst/>
              </a:rPr>
              <a:t>  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init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: function() {</a:t>
            </a:r>
          </a:p>
          <a:p>
            <a:pPr marL="3690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effectLst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let </a:t>
            </a:r>
            <a:r>
              <a:rPr lang="en-US" altLang="zh-TW" sz="2000" b="1" dirty="0" err="1">
                <a:solidFill>
                  <a:srgbClr val="FF0000"/>
                </a:solidFill>
                <a:effectLst/>
              </a:rPr>
              <a:t>toWhere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 = 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this.el.getAttribute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('</a:t>
            </a:r>
            <a:r>
              <a:rPr lang="en-US" altLang="zh-TW" sz="2000" b="1" dirty="0" err="1">
                <a:solidFill>
                  <a:srgbClr val="FF0000"/>
                </a:solidFill>
                <a:effectLst/>
              </a:rPr>
              <a:t>goto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');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 </a:t>
            </a:r>
            <a:r>
              <a:rPr lang="zh-TW" altLang="en-US" sz="2000" b="1" dirty="0">
                <a:solidFill>
                  <a:schemeClr val="bg1"/>
                </a:solidFill>
                <a:effectLst/>
              </a:rPr>
              <a:t>   </a:t>
            </a:r>
            <a:r>
              <a:rPr lang="en-US" altLang="zh-TW" sz="2000" b="1" dirty="0" err="1">
                <a:solidFill>
                  <a:schemeClr val="bg1"/>
                </a:solidFill>
                <a:effectLst/>
              </a:rPr>
              <a:t>this.el.addEventListener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('</a:t>
            </a:r>
            <a:r>
              <a:rPr lang="en-US" altLang="zh-TW" sz="2000" b="1" dirty="0">
                <a:solidFill>
                  <a:srgbClr val="00B0F0"/>
                </a:solidFill>
                <a:effectLst/>
              </a:rPr>
              <a:t>click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', (</a:t>
            </a:r>
            <a:r>
              <a:rPr lang="en-US" altLang="zh-TW" sz="2000" b="1" i="1" dirty="0">
                <a:solidFill>
                  <a:schemeClr val="bg1"/>
                </a:solidFill>
                <a:effectLst/>
              </a:rPr>
              <a:t>e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) =&gt; {</a:t>
            </a:r>
          </a:p>
          <a:p>
            <a:pPr marL="3690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effectLst/>
              </a:rPr>
              <a:t>      </a:t>
            </a:r>
            <a:r>
              <a:rPr lang="en-US" altLang="zh-TW" sz="2000" b="1" dirty="0" err="1">
                <a:solidFill>
                  <a:srgbClr val="92D050"/>
                </a:solidFill>
                <a:effectLst/>
              </a:rPr>
              <a:t>location.replace</a:t>
            </a:r>
            <a:r>
              <a:rPr lang="en-US" altLang="zh-TW" sz="2000" b="1" dirty="0">
                <a:solidFill>
                  <a:srgbClr val="92D050"/>
                </a:solidFill>
                <a:effectLst/>
              </a:rPr>
              <a:t>(</a:t>
            </a:r>
            <a:r>
              <a:rPr lang="en-US" altLang="zh-TW" sz="2000" b="1" dirty="0" err="1">
                <a:solidFill>
                  <a:srgbClr val="92D050"/>
                </a:solidFill>
                <a:effectLst/>
              </a:rPr>
              <a:t>toWhere</a:t>
            </a:r>
            <a:r>
              <a:rPr lang="en-US" altLang="zh-TW" sz="2000" b="1" dirty="0">
                <a:solidFill>
                  <a:srgbClr val="92D050"/>
                </a:solidFill>
                <a:effectLst/>
              </a:rPr>
              <a:t>)</a:t>
            </a:r>
          </a:p>
          <a:p>
            <a:pPr marL="3690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effectLst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})</a:t>
            </a:r>
          </a:p>
          <a:p>
            <a:pPr marL="3690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effectLst/>
              </a:rPr>
              <a:t>  </a:t>
            </a:r>
            <a:r>
              <a:rPr lang="en-US" altLang="zh-TW" sz="2000" b="1" dirty="0">
                <a:solidFill>
                  <a:schemeClr val="bg1"/>
                </a:solidFill>
                <a:effectLst/>
              </a:rPr>
              <a:t>}</a:t>
            </a:r>
          </a:p>
          <a:p>
            <a:pPr marL="36900" indent="0">
              <a:buNone/>
            </a:pPr>
            <a:r>
              <a:rPr lang="en-US" altLang="zh-TW" sz="2000" b="1" dirty="0">
                <a:solidFill>
                  <a:schemeClr val="bg1"/>
                </a:solidFill>
                <a:effectLst/>
              </a:rPr>
              <a:t>})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110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587182" y="636218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7220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新增場景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19894" y="1472295"/>
            <a:ext cx="9073008" cy="475252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最簡單的方式是使用原先檔案，僅改變</a:t>
            </a:r>
            <a:r>
              <a:rPr lang="en-US" altLang="zh-TW" sz="2400" dirty="0"/>
              <a:t>sky</a:t>
            </a:r>
          </a:p>
          <a:p>
            <a:r>
              <a:rPr lang="zh-TW" altLang="en-US" sz="2400" dirty="0"/>
              <a:t>也可以使用任意</a:t>
            </a:r>
            <a:r>
              <a:rPr lang="en-US" altLang="zh-TW" sz="2400" dirty="0"/>
              <a:t>html</a:t>
            </a:r>
            <a:r>
              <a:rPr lang="zh-TW" altLang="en-US" sz="2400" dirty="0"/>
              <a:t>檔</a:t>
            </a:r>
            <a:r>
              <a:rPr lang="en-US" altLang="zh-TW" sz="2400" dirty="0"/>
              <a:t>(e.g.</a:t>
            </a:r>
            <a:r>
              <a:rPr lang="zh-TW" altLang="en-US" sz="2400" dirty="0"/>
              <a:t> 先前所寫的任一個</a:t>
            </a:r>
            <a:r>
              <a:rPr lang="en-US" altLang="zh-TW" sz="2400" dirty="0"/>
              <a:t>html</a:t>
            </a:r>
            <a:r>
              <a:rPr lang="zh-TW" altLang="en-US" sz="2400" dirty="0"/>
              <a:t>檔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90257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在物件上加入事件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19894" y="1700808"/>
            <a:ext cx="9073008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&lt;a-entity position="-2 0 -4" &gt;</a:t>
            </a:r>
          </a:p>
          <a:p>
            <a:pPr marL="0" indent="0">
              <a:buNone/>
            </a:pPr>
            <a:r>
              <a:rPr lang="zh-TW" altLang="en-US" sz="2400" dirty="0"/>
              <a:t>    </a:t>
            </a:r>
            <a:r>
              <a:rPr lang="en-US" altLang="zh-TW" sz="2400" dirty="0"/>
              <a:t>&lt;a-image id="forbtn01" width="2" height="1.3" </a:t>
            </a:r>
            <a:br>
              <a:rPr lang="en-US" altLang="zh-TW" sz="2400" dirty="0"/>
            </a:br>
            <a:r>
              <a:rPr lang="zh-TW" altLang="en-US" sz="2400" dirty="0"/>
              <a:t>        </a:t>
            </a:r>
            <a:r>
              <a:rPr lang="en-US" altLang="zh-TW" sz="2400" dirty="0"/>
              <a:t>visible="false" 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="#slide01" position="0 1 0"&gt;</a:t>
            </a:r>
            <a:br>
              <a:rPr lang="en-US" altLang="zh-TW" sz="2400" dirty="0"/>
            </a:br>
            <a:r>
              <a:rPr lang="zh-TW" altLang="en-US" sz="2400" dirty="0"/>
              <a:t>    </a:t>
            </a:r>
            <a:r>
              <a:rPr lang="en-US" altLang="zh-TW" sz="2400" dirty="0"/>
              <a:t>&lt;/a-image&gt;</a:t>
            </a:r>
            <a:br>
              <a:rPr lang="en-US" altLang="zh-TW" sz="2400" dirty="0"/>
            </a:br>
            <a:r>
              <a:rPr lang="zh-TW" altLang="en-US" sz="2400" dirty="0"/>
              <a:t>    </a:t>
            </a:r>
            <a:r>
              <a:rPr lang="en-US" altLang="zh-TW" sz="2400" dirty="0"/>
              <a:t>&lt;a-plane id="btn01" 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="#go" 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 </a:t>
            </a:r>
            <a:r>
              <a:rPr lang="en-US" altLang="zh-TW" sz="2400" dirty="0" err="1">
                <a:solidFill>
                  <a:srgbClr val="FFFF00"/>
                </a:solidFill>
              </a:rPr>
              <a:t>goto</a:t>
            </a:r>
            <a:r>
              <a:rPr lang="en-US" altLang="zh-TW" sz="2400" dirty="0"/>
              <a:t>="</a:t>
            </a:r>
            <a:r>
              <a:rPr lang="en-US" altLang="zh-TW" sz="2400" dirty="0">
                <a:solidFill>
                  <a:srgbClr val="FFFF00"/>
                </a:solidFill>
              </a:rPr>
              <a:t>scene1.html</a:t>
            </a:r>
            <a:r>
              <a:rPr lang="en-US" altLang="zh-TW" sz="2400" dirty="0"/>
              <a:t>" </a:t>
            </a:r>
            <a:br>
              <a:rPr lang="en-US" altLang="zh-TW" sz="2400" dirty="0"/>
            </a:br>
            <a:r>
              <a:rPr lang="zh-TW" altLang="en-US" sz="2400" dirty="0"/>
              <a:t>        </a:t>
            </a:r>
            <a:r>
              <a:rPr lang="en-US" altLang="zh-TW" sz="2400" dirty="0"/>
              <a:t>width="0.8" height="0.5" material="</a:t>
            </a:r>
            <a:r>
              <a:rPr lang="en-US" altLang="zh-TW" sz="2400" dirty="0" err="1"/>
              <a:t>transparent:true</a:t>
            </a:r>
            <a:r>
              <a:rPr lang="en-US" altLang="zh-TW" sz="2400" dirty="0"/>
              <a:t>"&gt;</a:t>
            </a:r>
            <a:br>
              <a:rPr lang="en-US" altLang="zh-TW" sz="2400" dirty="0"/>
            </a:br>
            <a:r>
              <a:rPr lang="zh-TW" altLang="en-US" sz="2400" dirty="0"/>
              <a:t>    </a:t>
            </a:r>
            <a:r>
              <a:rPr lang="en-US" altLang="zh-TW" sz="2400" dirty="0"/>
              <a:t>&lt;/a-plane&gt;</a:t>
            </a:r>
          </a:p>
          <a:p>
            <a:pPr marL="0" indent="0">
              <a:buNone/>
            </a:pPr>
            <a:r>
              <a:rPr lang="en-US" altLang="zh-TW" sz="2400" dirty="0"/>
              <a:t>&lt;/a-entity&gt;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297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113</a:t>
            </a:fld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</p:spPr>
        <p:txBody>
          <a:bodyPr anchor="ctr">
            <a:normAutofit/>
          </a:bodyPr>
          <a:lstStyle/>
          <a:p>
            <a:r>
              <a:rPr kumimoji="1" lang="zh-TW" altLang="en-US" dirty="0"/>
              <a:t>完成</a:t>
            </a:r>
          </a:p>
        </p:txBody>
      </p:sp>
      <p:pic>
        <p:nvPicPr>
          <p:cNvPr id="7" name="圖片 6" descr="一張含有 文字, 樹, 室外, 草 的圖片&#10;&#10;自動產生的描述">
            <a:extLst>
              <a:ext uri="{FF2B5EF4-FFF2-40B4-BE49-F238E27FC236}">
                <a16:creationId xmlns:a16="http://schemas.microsoft.com/office/drawing/2014/main" id="{962E5F35-FAD4-46F2-BE1D-02E73F898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" r="15588" b="-1"/>
          <a:stretch/>
        </p:blipFill>
        <p:spPr>
          <a:xfrm>
            <a:off x="1352600" y="1628800"/>
            <a:ext cx="7200800" cy="4680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13825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 </a:t>
            </a:r>
            <a:r>
              <a:rPr lang="zh-TW" altLang="en-US" dirty="0"/>
              <a:t>安裝</a:t>
            </a:r>
            <a:r>
              <a:rPr lang="en-US" altLang="zh-TW" dirty="0"/>
              <a:t>(4/7)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5169024" y="1253951"/>
            <a:ext cx="3878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可直接下一步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4" y="1988840"/>
            <a:ext cx="5695950" cy="40957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8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 </a:t>
            </a:r>
            <a:r>
              <a:rPr lang="zh-TW" altLang="en-US" dirty="0"/>
              <a:t>安裝</a:t>
            </a:r>
            <a:r>
              <a:rPr lang="en-US" altLang="zh-TW" dirty="0"/>
              <a:t>(5/7)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6552838" y="3342182"/>
            <a:ext cx="3878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建立桌面捷徑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2060848"/>
            <a:ext cx="5695950" cy="40957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7DA84F-1E4D-493B-AD21-5EE2CA61ED41}"/>
              </a:ext>
            </a:extLst>
          </p:cNvPr>
          <p:cNvSpPr/>
          <p:nvPr/>
        </p:nvSpPr>
        <p:spPr>
          <a:xfrm>
            <a:off x="848544" y="3428999"/>
            <a:ext cx="172819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C164ECF-EB67-477D-9E68-8986C013DEC5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2576736" y="3573015"/>
            <a:ext cx="3976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0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 </a:t>
            </a:r>
            <a:r>
              <a:rPr lang="zh-TW" altLang="en-US" dirty="0"/>
              <a:t>安裝</a:t>
            </a:r>
            <a:r>
              <a:rPr lang="en-US" altLang="zh-TW" dirty="0"/>
              <a:t>(6/7)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6465168" y="5732514"/>
            <a:ext cx="3878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安裝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7DA84F-1E4D-493B-AD21-5EE2CA61ED41}"/>
              </a:ext>
            </a:extLst>
          </p:cNvPr>
          <p:cNvSpPr/>
          <p:nvPr/>
        </p:nvSpPr>
        <p:spPr>
          <a:xfrm>
            <a:off x="848544" y="3428999"/>
            <a:ext cx="172819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2060848"/>
            <a:ext cx="5695950" cy="40957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 </a:t>
            </a:r>
            <a:r>
              <a:rPr lang="zh-TW" altLang="en-US" dirty="0"/>
              <a:t>安裝</a:t>
            </a:r>
            <a:r>
              <a:rPr lang="en-US" altLang="zh-TW" dirty="0"/>
              <a:t>(7/7)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001633"/>
            <a:ext cx="5690266" cy="40916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986" y="1349475"/>
            <a:ext cx="5695950" cy="40957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969224" y="581397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完成！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7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668D7-FEAA-A44E-AA84-147E91EA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5" y="2332145"/>
            <a:ext cx="4308061" cy="1875413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sz="3575" dirty="0"/>
              <a:t>開發環境準備</a:t>
            </a:r>
            <a:r>
              <a:rPr kumimoji="1" lang="en-US" altLang="zh-TW" sz="3575" dirty="0"/>
              <a:t>-2</a:t>
            </a:r>
            <a:br>
              <a:rPr kumimoji="1" lang="en-US" altLang="zh-TW" sz="3575" dirty="0"/>
            </a:br>
            <a:r>
              <a:rPr kumimoji="1" lang="en-US" altLang="zh-TW" sz="3575" dirty="0">
                <a:solidFill>
                  <a:srgbClr val="FFFF00"/>
                </a:solidFill>
              </a:rPr>
              <a:t>GitHub</a:t>
            </a:r>
            <a:endParaRPr kumimoji="1" lang="zh-TW" altLang="en-US" sz="3575" dirty="0">
              <a:solidFill>
                <a:srgbClr val="FFFF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47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AB8D5EA1-D3EC-A74B-BA2C-77AA457F69BC}"/>
              </a:ext>
            </a:extLst>
          </p:cNvPr>
          <p:cNvSpPr txBox="1">
            <a:spLocks/>
          </p:cNvSpPr>
          <p:nvPr/>
        </p:nvSpPr>
        <p:spPr>
          <a:xfrm>
            <a:off x="865644" y="1686039"/>
            <a:ext cx="8119804" cy="392273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248166">
              <a:lnSpc>
                <a:spcPct val="100000"/>
              </a:lnSpc>
            </a:pP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 原始碼代管服務平台，各種開源軟體</a:t>
            </a:r>
            <a:r>
              <a:rPr lang="en-US" altLang="zh-TW" sz="2400" b="1" dirty="0">
                <a:solidFill>
                  <a:schemeClr val="bg1"/>
                </a:solidFill>
                <a:effectLst/>
                <a:ea typeface="微軟正黑體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專案</a:t>
            </a:r>
            <a:r>
              <a:rPr lang="en-US" altLang="zh-TW" sz="2400" b="1" dirty="0">
                <a:solidFill>
                  <a:schemeClr val="bg1"/>
                </a:solidFill>
                <a:effectLst/>
                <a:ea typeface="微軟正黑體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的聚集地</a:t>
            </a:r>
            <a:endParaRPr lang="en-US" altLang="zh-TW" sz="2400" b="1" dirty="0">
              <a:solidFill>
                <a:schemeClr val="bg1"/>
              </a:solidFill>
              <a:effectLst/>
              <a:ea typeface="微軟正黑體"/>
            </a:endParaRPr>
          </a:p>
          <a:p>
            <a:pPr indent="-248166">
              <a:lnSpc>
                <a:spcPct val="100000"/>
              </a:lnSpc>
            </a:pP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/>
                <a:ea typeface="微軟正黑體"/>
              </a:rPr>
              <a:t>Coding </a:t>
            </a: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工程師的好朋友</a:t>
            </a:r>
            <a:endParaRPr lang="en-US" altLang="zh-TW" sz="2400" b="1" dirty="0">
              <a:solidFill>
                <a:schemeClr val="bg1"/>
              </a:solidFill>
              <a:effectLst/>
              <a:ea typeface="微軟正黑體"/>
            </a:endParaRPr>
          </a:p>
          <a:p>
            <a:pPr indent="-248166">
              <a:lnSpc>
                <a:spcPct val="100000"/>
              </a:lnSpc>
            </a:pP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 透過 </a:t>
            </a:r>
            <a:r>
              <a:rPr lang="en-US" altLang="zh-TW" sz="2400" b="1" dirty="0" err="1">
                <a:solidFill>
                  <a:schemeClr val="bg1"/>
                </a:solidFill>
                <a:effectLst/>
                <a:ea typeface="微軟正黑體"/>
              </a:rPr>
              <a:t>Git</a:t>
            </a:r>
            <a:r>
              <a:rPr lang="en-US" altLang="zh-TW" sz="2400" b="1" dirty="0">
                <a:solidFill>
                  <a:schemeClr val="bg1"/>
                </a:solidFill>
                <a:effectLst/>
                <a:ea typeface="微軟正黑體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進行版本控制</a:t>
            </a:r>
            <a:endParaRPr lang="en-US" altLang="zh-TW" sz="2400" b="1" dirty="0">
              <a:solidFill>
                <a:schemeClr val="bg1"/>
              </a:solidFill>
              <a:effectLst/>
              <a:ea typeface="微軟正黑體"/>
            </a:endParaRPr>
          </a:p>
          <a:p>
            <a:pPr marL="94734" indent="0">
              <a:buNone/>
            </a:pP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此篇章會執行的動作：</a:t>
            </a:r>
            <a:endParaRPr lang="en-US" altLang="zh-TW" sz="2400" b="1" dirty="0">
              <a:solidFill>
                <a:schemeClr val="bg1"/>
              </a:solidFill>
              <a:effectLst/>
              <a:ea typeface="微軟正黑體"/>
            </a:endParaRPr>
          </a:p>
          <a:p>
            <a:pPr lvl="1" indent="-248166"/>
            <a:r>
              <a:rPr lang="zh-TW" altLang="en-US" sz="2400" b="1" dirty="0">
                <a:solidFill>
                  <a:schemeClr val="bg1"/>
                </a:solidFill>
                <a:effectLst/>
              </a:rPr>
              <a:t> 下載 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/ </a:t>
            </a:r>
            <a:r>
              <a:rPr lang="zh-TW" altLang="en-US" sz="2400" b="1" dirty="0">
                <a:solidFill>
                  <a:schemeClr val="bg1"/>
                </a:solidFill>
                <a:effectLst/>
              </a:rPr>
              <a:t>安裝 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Desktop </a:t>
            </a:r>
            <a:r>
              <a:rPr lang="zh-TW" altLang="en-US" sz="2400" b="1" dirty="0">
                <a:solidFill>
                  <a:schemeClr val="bg1"/>
                </a:solidFill>
                <a:effectLst/>
              </a:rPr>
              <a:t>程式</a:t>
            </a:r>
            <a:endParaRPr lang="en-US" altLang="zh-TW" sz="2400" b="1" dirty="0">
              <a:solidFill>
                <a:schemeClr val="bg1"/>
              </a:solidFill>
              <a:effectLst/>
            </a:endParaRPr>
          </a:p>
          <a:p>
            <a:pPr lvl="1" indent="-248166"/>
            <a:r>
              <a:rPr lang="zh-TW" altLang="en-US" sz="2400" b="1" dirty="0">
                <a:solidFill>
                  <a:schemeClr val="bg1"/>
                </a:solidFill>
                <a:effectLst/>
              </a:rPr>
              <a:t> 註冊 </a:t>
            </a:r>
            <a:r>
              <a:rPr lang="en-US" altLang="zh-TW" sz="2400" b="1" dirty="0">
                <a:solidFill>
                  <a:schemeClr val="bg1"/>
                </a:solidFill>
                <a:effectLst/>
              </a:rPr>
              <a:t>GitHub </a:t>
            </a:r>
            <a:r>
              <a:rPr lang="zh-TW" altLang="en-US" sz="2400" b="1" dirty="0">
                <a:solidFill>
                  <a:schemeClr val="bg1"/>
                </a:solidFill>
                <a:effectLst/>
              </a:rPr>
              <a:t>帳號</a:t>
            </a:r>
            <a:endParaRPr lang="en-US" altLang="zh-TW" sz="2400" b="1" dirty="0">
              <a:solidFill>
                <a:schemeClr val="bg1"/>
              </a:solidFill>
              <a:effectLst/>
              <a:ea typeface="微軟正黑體"/>
            </a:endParaRPr>
          </a:p>
          <a:p>
            <a:pPr lvl="1" indent="-248166"/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 在 </a:t>
            </a:r>
            <a:r>
              <a:rPr lang="en-US" altLang="zh-TW" sz="2400" b="1" dirty="0">
                <a:solidFill>
                  <a:schemeClr val="bg1"/>
                </a:solidFill>
                <a:effectLst/>
                <a:ea typeface="微軟正黑體"/>
              </a:rPr>
              <a:t>GitHub </a:t>
            </a: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平台上建立並設定自己的專案</a:t>
            </a:r>
            <a:endParaRPr lang="en-US" altLang="zh-TW" sz="2400" b="1" dirty="0">
              <a:solidFill>
                <a:schemeClr val="bg1"/>
              </a:solidFill>
              <a:effectLst/>
              <a:ea typeface="微軟正黑體"/>
            </a:endParaRPr>
          </a:p>
          <a:p>
            <a:pPr lvl="1" indent="-248166"/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 在本地開始撰寫程式並與 </a:t>
            </a:r>
            <a:r>
              <a:rPr lang="en-US" altLang="zh-TW" sz="2400" b="1" dirty="0">
                <a:solidFill>
                  <a:schemeClr val="bg1"/>
                </a:solidFill>
                <a:effectLst/>
                <a:ea typeface="微軟正黑體"/>
              </a:rPr>
              <a:t>GitHub </a:t>
            </a:r>
            <a:r>
              <a:rPr lang="zh-TW" altLang="en-US" sz="2400" b="1" dirty="0">
                <a:solidFill>
                  <a:schemeClr val="bg1"/>
                </a:solidFill>
                <a:effectLst/>
                <a:ea typeface="微軟正黑體"/>
              </a:rPr>
              <a:t>互動</a:t>
            </a:r>
            <a:endParaRPr lang="en-US" altLang="zh-TW" sz="2400" b="1" dirty="0">
              <a:solidFill>
                <a:schemeClr val="bg1"/>
              </a:solidFill>
              <a:effectLst/>
              <a:ea typeface="微軟正黑體"/>
            </a:endParaRPr>
          </a:p>
          <a:p>
            <a:pPr lvl="1" indent="-248166"/>
            <a:endParaRPr lang="zh-TW" altLang="en-US" sz="2400" b="1" dirty="0">
              <a:solidFill>
                <a:schemeClr val="bg1"/>
              </a:solidFill>
              <a:effectLst/>
              <a:ea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64" y="332656"/>
            <a:ext cx="2031351" cy="9435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3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F2512-AEF8-4476-AD28-0F26C468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下載 </a:t>
            </a:r>
            <a:r>
              <a:rPr lang="en-US" altLang="zh-TW" dirty="0"/>
              <a:t>GitHub Desktop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591CB6-0E1C-4292-9C59-D3F26F4A1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19" y="1205548"/>
            <a:ext cx="8412432" cy="3018234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https://desktop.github.com/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ED2BC8-B5F4-40E1-9ECB-0DD59A232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1"/>
          <a:stretch/>
        </p:blipFill>
        <p:spPr>
          <a:xfrm>
            <a:off x="698175" y="2485455"/>
            <a:ext cx="6946128" cy="345314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D2400BC-7647-4C2B-A564-2FF748597127}"/>
              </a:ext>
            </a:extLst>
          </p:cNvPr>
          <p:cNvSpPr txBox="1"/>
          <p:nvPr/>
        </p:nvSpPr>
        <p:spPr>
          <a:xfrm>
            <a:off x="7649128" y="4026490"/>
            <a:ext cx="268256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</a:t>
            </a:r>
            <a:r>
              <a:rPr lang="zh-TW" altLang="en-US" sz="1950" dirty="0">
                <a:solidFill>
                  <a:schemeClr val="bg1"/>
                </a:solidFill>
              </a:rPr>
              <a:t> 點選下載</a:t>
            </a:r>
            <a:br>
              <a:rPr lang="en-US" altLang="zh-TW" sz="1950" dirty="0">
                <a:solidFill>
                  <a:schemeClr val="bg1"/>
                </a:solidFill>
              </a:rPr>
            </a:br>
            <a:r>
              <a:rPr lang="en-US" altLang="zh-TW" sz="1950" dirty="0">
                <a:solidFill>
                  <a:schemeClr val="bg1"/>
                </a:solidFill>
              </a:rPr>
              <a:t>     GitHub Desktop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D6EB6A-47B4-487C-A034-18C82239C70F}"/>
              </a:ext>
            </a:extLst>
          </p:cNvPr>
          <p:cNvSpPr/>
          <p:nvPr/>
        </p:nvSpPr>
        <p:spPr>
          <a:xfrm>
            <a:off x="3353499" y="4242729"/>
            <a:ext cx="1547245" cy="31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2ACD7CB-9A71-4230-9D70-7B834012BF44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4900744" y="4372739"/>
            <a:ext cx="2748384" cy="26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760191"/>
            <a:ext cx="6549357" cy="471614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 Desktop</a:t>
            </a:r>
            <a:r>
              <a:rPr lang="zh-TW" altLang="en-US" dirty="0"/>
              <a:t> 安裝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7185248" y="1844824"/>
            <a:ext cx="367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執行安裝檔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7DA84F-1E4D-493B-AD21-5EE2CA61ED41}"/>
              </a:ext>
            </a:extLst>
          </p:cNvPr>
          <p:cNvSpPr/>
          <p:nvPr/>
        </p:nvSpPr>
        <p:spPr>
          <a:xfrm>
            <a:off x="3228206" y="2780928"/>
            <a:ext cx="172819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C164ECF-EB67-477D-9E68-8986C013DEC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4956398" y="2075657"/>
            <a:ext cx="2228850" cy="849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5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504056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748644" y="1203521"/>
            <a:ext cx="6408712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前言介紹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714375" marR="0" lvl="1" indent="-352425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何謂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WebVR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與製作方式比較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開發環境準備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defRPr/>
            </a:pPr>
            <a:r>
              <a:rPr lang="en-US" altLang="zh-TW" noProof="0" dirty="0">
                <a:solidFill>
                  <a:schemeClr val="bg1"/>
                </a:solidFill>
              </a:rPr>
              <a:t>Visual Studio Code</a:t>
            </a:r>
            <a:r>
              <a:rPr lang="zh-TW" altLang="en-US" noProof="0" dirty="0">
                <a:solidFill>
                  <a:schemeClr val="bg1"/>
                </a:solidFill>
              </a:rPr>
              <a:t>、</a:t>
            </a:r>
            <a:r>
              <a:rPr lang="en-US" altLang="zh-TW" dirty="0" err="1">
                <a:solidFill>
                  <a:schemeClr val="bg1"/>
                </a:solidFill>
              </a:rPr>
              <a:t>Github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SzTx/>
              <a:buFont typeface="Arial" pitchFamily="34" charset="0"/>
              <a:buChar char="•"/>
              <a:tabLst/>
              <a:defRPr/>
            </a:pPr>
            <a:r>
              <a:rPr lang="zh-TW" altLang="en-US" dirty="0">
                <a:solidFill>
                  <a:schemeClr val="bg1"/>
                </a:solidFill>
              </a:rPr>
              <a:t>程式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實作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714375" marR="0" lvl="1" indent="-352425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HTML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Aframe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: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介紹、架構、標籤、屬性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defRPr/>
            </a:pPr>
            <a:r>
              <a:rPr lang="en-US" altLang="zh-TW" dirty="0" err="1">
                <a:solidFill>
                  <a:schemeClr val="bg1"/>
                </a:solidFill>
              </a:rPr>
              <a:t>Aframe</a:t>
            </a:r>
            <a:r>
              <a:rPr lang="en-US" altLang="zh-TW" dirty="0">
                <a:solidFill>
                  <a:schemeClr val="bg1"/>
                </a:solidFill>
              </a:rPr>
              <a:t>: </a:t>
            </a:r>
            <a:r>
              <a:rPr lang="zh-TW" altLang="en-US" dirty="0">
                <a:solidFill>
                  <a:schemeClr val="bg1"/>
                </a:solidFill>
              </a:rPr>
              <a:t>資產管理、天空球、</a:t>
            </a:r>
            <a:r>
              <a:rPr lang="en-US" altLang="zh-TW" dirty="0">
                <a:solidFill>
                  <a:schemeClr val="bg1"/>
                </a:solidFill>
              </a:rPr>
              <a:t>3D</a:t>
            </a:r>
            <a:r>
              <a:rPr lang="zh-TW" altLang="en-US" dirty="0">
                <a:solidFill>
                  <a:schemeClr val="bg1"/>
                </a:solidFill>
              </a:rPr>
              <a:t>模型、鏡頭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defRPr/>
            </a:pPr>
            <a:r>
              <a:rPr lang="en-US" altLang="zh-TW" dirty="0" err="1">
                <a:solidFill>
                  <a:schemeClr val="bg1"/>
                </a:solidFill>
              </a:rPr>
              <a:t>Aframe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kumimoji="1" lang="zh-TW" altLang="en-US" dirty="0">
                <a:solidFill>
                  <a:schemeClr val="bg1"/>
                </a:solidFill>
              </a:rPr>
              <a:t>以</a:t>
            </a:r>
            <a:r>
              <a:rPr kumimoji="1" lang="en-US" altLang="zh-TW" dirty="0">
                <a:solidFill>
                  <a:schemeClr val="bg1"/>
                </a:solidFill>
              </a:rPr>
              <a:t>JavaScript</a:t>
            </a:r>
            <a:r>
              <a:rPr kumimoji="1" lang="zh-TW" altLang="en-US" dirty="0">
                <a:solidFill>
                  <a:schemeClr val="bg1"/>
                </a:solidFill>
              </a:rPr>
              <a:t>加入監聽事件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註冊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1F0583B-4E16-47CC-8559-7A329F3A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6B1E744-C640-4C75-AB92-BB51AF367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19"/>
          <a:stretch/>
        </p:blipFill>
        <p:spPr>
          <a:xfrm>
            <a:off x="787977" y="2650135"/>
            <a:ext cx="6596496" cy="326826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9818C95-3775-4902-B2A9-C402B726F598}"/>
              </a:ext>
            </a:extLst>
          </p:cNvPr>
          <p:cNvSpPr/>
          <p:nvPr/>
        </p:nvSpPr>
        <p:spPr>
          <a:xfrm>
            <a:off x="4390160" y="3288290"/>
            <a:ext cx="1722293" cy="1148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748E98-5983-4A90-A449-9520E4825450}"/>
              </a:ext>
            </a:extLst>
          </p:cNvPr>
          <p:cNvSpPr txBox="1"/>
          <p:nvPr/>
        </p:nvSpPr>
        <p:spPr>
          <a:xfrm>
            <a:off x="7491412" y="3674836"/>
            <a:ext cx="200934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 </a:t>
            </a:r>
            <a:r>
              <a:rPr lang="zh-TW" altLang="en-US" sz="1950" dirty="0">
                <a:solidFill>
                  <a:schemeClr val="bg1"/>
                </a:solidFill>
              </a:rPr>
              <a:t>輸入註冊資訊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C0004D8-35DC-4C54-83AE-7DFEEAB6A22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112453" y="3862388"/>
            <a:ext cx="1378959" cy="86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46B0776-8F4A-44F2-BA6B-E528E74906E5}"/>
              </a:ext>
            </a:extLst>
          </p:cNvPr>
          <p:cNvSpPr txBox="1"/>
          <p:nvPr/>
        </p:nvSpPr>
        <p:spPr>
          <a:xfrm>
            <a:off x="7491412" y="4651583"/>
            <a:ext cx="200934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2. </a:t>
            </a:r>
            <a:r>
              <a:rPr lang="zh-TW" altLang="en-US" sz="1950" dirty="0">
                <a:solidFill>
                  <a:schemeClr val="bg1"/>
                </a:solidFill>
              </a:rPr>
              <a:t>按下註冊紐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E6291E-C0B7-470A-BB82-736BCA22B66C}"/>
              </a:ext>
            </a:extLst>
          </p:cNvPr>
          <p:cNvSpPr/>
          <p:nvPr/>
        </p:nvSpPr>
        <p:spPr>
          <a:xfrm>
            <a:off x="4443549" y="4717906"/>
            <a:ext cx="1590106" cy="255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C3EC3D8-0903-493F-BB6C-A0F4EC67226B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6033655" y="4845591"/>
            <a:ext cx="1457757" cy="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7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A5825-8F10-487C-9805-EDC711EA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設定</a:t>
            </a:r>
            <a:r>
              <a:rPr lang="en-US" altLang="zh-TW" dirty="0"/>
              <a:t>-</a:t>
            </a:r>
            <a:r>
              <a:rPr lang="zh-TW" altLang="en-US" dirty="0"/>
              <a:t>建立專案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913A24-E232-43DA-AF9E-0A8C10C74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69" y="1438633"/>
            <a:ext cx="8412432" cy="3018234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https://github.com/join/get-started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30E437-2948-4876-B82F-6FAA00B6A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4"/>
          <a:stretch/>
        </p:blipFill>
        <p:spPr>
          <a:xfrm>
            <a:off x="709181" y="2485252"/>
            <a:ext cx="6945456" cy="34487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FDA132-19A5-484D-8F03-765CE4DA7B31}"/>
              </a:ext>
            </a:extLst>
          </p:cNvPr>
          <p:cNvSpPr/>
          <p:nvPr/>
        </p:nvSpPr>
        <p:spPr>
          <a:xfrm>
            <a:off x="2127537" y="3429000"/>
            <a:ext cx="1328305" cy="16941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AE1DD9-2F29-412C-A843-2B40B436C574}"/>
              </a:ext>
            </a:extLst>
          </p:cNvPr>
          <p:cNvSpPr txBox="1"/>
          <p:nvPr/>
        </p:nvSpPr>
        <p:spPr>
          <a:xfrm>
            <a:off x="7654637" y="4557603"/>
            <a:ext cx="212191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 </a:t>
            </a:r>
            <a:r>
              <a:rPr lang="zh-TW" altLang="en-US" sz="1950" dirty="0">
                <a:solidFill>
                  <a:schemeClr val="bg1"/>
                </a:solidFill>
              </a:rPr>
              <a:t>點選</a:t>
            </a:r>
            <a:br>
              <a:rPr lang="en-US" altLang="zh-TW" sz="1950" dirty="0">
                <a:solidFill>
                  <a:schemeClr val="bg1"/>
                </a:solidFill>
              </a:rPr>
            </a:br>
            <a:r>
              <a:rPr lang="en-US" altLang="zh-TW" sz="1950" dirty="0">
                <a:solidFill>
                  <a:schemeClr val="bg1"/>
                </a:solidFill>
              </a:rPr>
              <a:t>Create a repository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4AD42B-9D2A-48CB-8266-6FC54994A665}"/>
              </a:ext>
            </a:extLst>
          </p:cNvPr>
          <p:cNvSpPr/>
          <p:nvPr/>
        </p:nvSpPr>
        <p:spPr>
          <a:xfrm>
            <a:off x="2237211" y="4799710"/>
            <a:ext cx="1114425" cy="236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9D07C35-8166-4549-8963-13396A2EB9D5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3351636" y="4917851"/>
            <a:ext cx="4303001" cy="13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7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024C504A-A671-48AA-B31C-7F0B8771B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43"/>
          <a:stretch/>
        </p:blipFill>
        <p:spPr>
          <a:xfrm>
            <a:off x="681038" y="2519956"/>
            <a:ext cx="7062001" cy="350589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9DEEE2-5102-4016-8356-625B440A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設定</a:t>
            </a:r>
            <a:r>
              <a:rPr lang="en-US" altLang="zh-TW" dirty="0"/>
              <a:t>-</a:t>
            </a:r>
            <a:r>
              <a:rPr lang="zh-TW" altLang="en-US" dirty="0"/>
              <a:t>建立專案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654310-A9F8-458A-96D3-B6EF6A921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1536393"/>
            <a:ext cx="8412432" cy="3018234"/>
          </a:xfrm>
        </p:spPr>
        <p:txBody>
          <a:bodyPr/>
          <a:lstStyle/>
          <a:p>
            <a:r>
              <a:rPr lang="en-US" altLang="zh-TW" dirty="0">
                <a:hlinkClick r:id="rId4"/>
              </a:rPr>
              <a:t>https://github.com/new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B16C45-919B-464F-8F8E-49735445474E}"/>
              </a:ext>
            </a:extLst>
          </p:cNvPr>
          <p:cNvSpPr/>
          <p:nvPr/>
        </p:nvSpPr>
        <p:spPr>
          <a:xfrm>
            <a:off x="3250536" y="3655014"/>
            <a:ext cx="1204479" cy="168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81137A-8539-4E97-BCC3-A272D3D9D36A}"/>
              </a:ext>
            </a:extLst>
          </p:cNvPr>
          <p:cNvSpPr/>
          <p:nvPr/>
        </p:nvSpPr>
        <p:spPr>
          <a:xfrm>
            <a:off x="2503144" y="4419032"/>
            <a:ext cx="1846118" cy="516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E8AA24-64C8-45AD-9C60-954F1523488A}"/>
              </a:ext>
            </a:extLst>
          </p:cNvPr>
          <p:cNvSpPr/>
          <p:nvPr/>
        </p:nvSpPr>
        <p:spPr>
          <a:xfrm>
            <a:off x="2516775" y="5659489"/>
            <a:ext cx="731694" cy="226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4AFD73-931E-4ABD-BCF3-04058583AB56}"/>
              </a:ext>
            </a:extLst>
          </p:cNvPr>
          <p:cNvSpPr txBox="1"/>
          <p:nvPr/>
        </p:nvSpPr>
        <p:spPr>
          <a:xfrm>
            <a:off x="7741619" y="3551890"/>
            <a:ext cx="21629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 </a:t>
            </a:r>
            <a:r>
              <a:rPr lang="zh-TW" altLang="en-US" sz="1950" dirty="0">
                <a:solidFill>
                  <a:schemeClr val="bg1"/>
                </a:solidFill>
              </a:rPr>
              <a:t>資料夾名稱設為</a:t>
            </a:r>
            <a:r>
              <a:rPr lang="en-US" altLang="zh-TW" sz="1950" dirty="0" err="1">
                <a:solidFill>
                  <a:schemeClr val="bg1"/>
                </a:solidFill>
              </a:rPr>
              <a:t>myProject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9477B1-1B93-4A1A-88C5-4A1757C99559}"/>
              </a:ext>
            </a:extLst>
          </p:cNvPr>
          <p:cNvSpPr txBox="1"/>
          <p:nvPr/>
        </p:nvSpPr>
        <p:spPr>
          <a:xfrm>
            <a:off x="7743040" y="4489762"/>
            <a:ext cx="216296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2. </a:t>
            </a:r>
            <a:r>
              <a:rPr lang="zh-TW" altLang="en-US" sz="1950" dirty="0">
                <a:solidFill>
                  <a:schemeClr val="bg1"/>
                </a:solidFill>
              </a:rPr>
              <a:t>選擇公開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AD8686-766D-4A50-A476-F99F5760AA29}"/>
              </a:ext>
            </a:extLst>
          </p:cNvPr>
          <p:cNvSpPr txBox="1"/>
          <p:nvPr/>
        </p:nvSpPr>
        <p:spPr>
          <a:xfrm>
            <a:off x="7743040" y="5586502"/>
            <a:ext cx="216296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3. </a:t>
            </a:r>
            <a:r>
              <a:rPr lang="zh-TW" altLang="en-US" sz="1950" dirty="0">
                <a:solidFill>
                  <a:schemeClr val="bg1"/>
                </a:solidFill>
              </a:rPr>
              <a:t>點選創建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A84308C-0DD2-4982-929A-4C4B47D6AAD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455015" y="3739440"/>
            <a:ext cx="3286604" cy="1586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9480CA7-8A0C-4560-A4E8-C57FEECED509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4349262" y="4677314"/>
            <a:ext cx="3393778" cy="86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A5DD54C-F848-4605-A521-17E42CFBCF27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3248469" y="5772937"/>
            <a:ext cx="4494571" cy="97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D2D4706-8C1E-4E53-8EC5-85FA07A997E5}"/>
              </a:ext>
            </a:extLst>
          </p:cNvPr>
          <p:cNvSpPr/>
          <p:nvPr/>
        </p:nvSpPr>
        <p:spPr>
          <a:xfrm>
            <a:off x="2617365" y="3725808"/>
            <a:ext cx="490757" cy="84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18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2D3317-BD63-4946-8575-3DE67154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設定</a:t>
            </a:r>
            <a:r>
              <a:rPr lang="en-US" altLang="zh-TW" dirty="0"/>
              <a:t>-</a:t>
            </a:r>
            <a:r>
              <a:rPr lang="zh-TW" altLang="en-US" dirty="0"/>
              <a:t>建立專案完成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032C58-AD77-42F3-BBC3-DD5F382FC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1339927"/>
            <a:ext cx="8412432" cy="3018234"/>
          </a:xfrm>
        </p:spPr>
        <p:txBody>
          <a:bodyPr/>
          <a:lstStyle/>
          <a:p>
            <a:r>
              <a:rPr lang="en-US" altLang="zh-TW" dirty="0"/>
              <a:t>https://github.com/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自己的帳號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/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myProject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6861DE-00AE-4C07-8A32-E926D52B9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04" b="3425"/>
          <a:stretch/>
        </p:blipFill>
        <p:spPr>
          <a:xfrm>
            <a:off x="681038" y="2530984"/>
            <a:ext cx="6439245" cy="28422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0594B1-4275-49EC-8A7A-5745E66EAD70}"/>
              </a:ext>
            </a:extLst>
          </p:cNvPr>
          <p:cNvSpPr/>
          <p:nvPr/>
        </p:nvSpPr>
        <p:spPr>
          <a:xfrm>
            <a:off x="1901679" y="3846484"/>
            <a:ext cx="633894" cy="122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07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1FB5C-8B12-4C62-8D10-116A13F82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 </a:t>
            </a:r>
            <a:r>
              <a:rPr lang="en-US" altLang="zh-TW" dirty="0"/>
              <a:t>Desktop - </a:t>
            </a:r>
            <a:r>
              <a:rPr lang="zh-TW" altLang="en-US" dirty="0"/>
              <a:t>登入帳號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F256365-D2A8-4B3B-8751-C5CAF5C25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7" y="2167154"/>
            <a:ext cx="5142490" cy="35354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D7C82A-7158-48C5-A3E4-ABE0CB36E2EA}"/>
              </a:ext>
            </a:extLst>
          </p:cNvPr>
          <p:cNvSpPr/>
          <p:nvPr/>
        </p:nvSpPr>
        <p:spPr>
          <a:xfrm>
            <a:off x="886088" y="4221366"/>
            <a:ext cx="1097384" cy="190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01BBF3-D869-4482-8AEA-9AD81A4D3DCC}"/>
              </a:ext>
            </a:extLst>
          </p:cNvPr>
          <p:cNvSpPr txBox="1"/>
          <p:nvPr/>
        </p:nvSpPr>
        <p:spPr>
          <a:xfrm>
            <a:off x="6400276" y="4129240"/>
            <a:ext cx="282468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</a:t>
            </a:r>
            <a:r>
              <a:rPr lang="zh-TW" altLang="en-US" sz="1950" dirty="0">
                <a:solidFill>
                  <a:schemeClr val="bg1"/>
                </a:solidFill>
              </a:rPr>
              <a:t> 登入</a:t>
            </a:r>
            <a:r>
              <a:rPr lang="en-US" altLang="zh-TW" sz="1950" dirty="0">
                <a:solidFill>
                  <a:schemeClr val="bg1"/>
                </a:solidFill>
              </a:rPr>
              <a:t>GitHub Desktop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F234EBC-5C92-487F-8417-3F6111DCCAF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983472" y="4316791"/>
            <a:ext cx="4416804" cy="8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78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2D62B-4FDB-4BC2-AA56-C6523145B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連結</a:t>
            </a:r>
            <a:r>
              <a:rPr lang="en-US" altLang="zh-TW" dirty="0"/>
              <a:t>GitHub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351B565-51AC-4569-91A2-F71E00B2C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26"/>
          <a:stretch/>
        </p:blipFill>
        <p:spPr>
          <a:xfrm>
            <a:off x="681038" y="2401479"/>
            <a:ext cx="6285266" cy="3110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FEF485-737E-4CFC-B92B-7F0CEDDF8C6D}"/>
              </a:ext>
            </a:extLst>
          </p:cNvPr>
          <p:cNvSpPr/>
          <p:nvPr/>
        </p:nvSpPr>
        <p:spPr>
          <a:xfrm>
            <a:off x="2849111" y="4562170"/>
            <a:ext cx="1881232" cy="218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73965D-EB15-45F3-B271-4F2F62D3A93E}"/>
              </a:ext>
            </a:extLst>
          </p:cNvPr>
          <p:cNvSpPr txBox="1"/>
          <p:nvPr/>
        </p:nvSpPr>
        <p:spPr>
          <a:xfrm>
            <a:off x="7095514" y="4476859"/>
            <a:ext cx="250149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1475" indent="-371475">
              <a:buAutoNum type="arabicPeriod"/>
            </a:pPr>
            <a:r>
              <a:rPr lang="zh-TW" altLang="en-US" sz="1950" dirty="0">
                <a:solidFill>
                  <a:schemeClr val="bg1"/>
                </a:solidFill>
              </a:rPr>
              <a:t>點選連結</a:t>
            </a:r>
            <a:endParaRPr lang="en-US" altLang="zh-TW" sz="1950" dirty="0">
              <a:solidFill>
                <a:schemeClr val="bg1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72B07C5-AD34-44F0-B08E-082441CAF0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30343" y="4671227"/>
            <a:ext cx="2365171" cy="18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49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91891-4125-4AEA-8C02-1C8990B0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連結</a:t>
            </a:r>
            <a:r>
              <a:rPr lang="en-US" altLang="zh-TW" dirty="0"/>
              <a:t>GitHub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FE50A4C-9B73-4A49-9258-2497DA08C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2105810"/>
            <a:ext cx="5142490" cy="35354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70D8A2-B111-4741-897F-36B5CC817B99}"/>
              </a:ext>
            </a:extLst>
          </p:cNvPr>
          <p:cNvSpPr/>
          <p:nvPr/>
        </p:nvSpPr>
        <p:spPr>
          <a:xfrm>
            <a:off x="913352" y="4003253"/>
            <a:ext cx="1669934" cy="115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8249AD-ECB0-403C-93ED-D5B736B4CF71}"/>
              </a:ext>
            </a:extLst>
          </p:cNvPr>
          <p:cNvSpPr/>
          <p:nvPr/>
        </p:nvSpPr>
        <p:spPr>
          <a:xfrm>
            <a:off x="913351" y="3649954"/>
            <a:ext cx="1669934" cy="115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77FA67-572B-48D5-B04D-D5362115F1B6}"/>
              </a:ext>
            </a:extLst>
          </p:cNvPr>
          <p:cNvSpPr/>
          <p:nvPr/>
        </p:nvSpPr>
        <p:spPr>
          <a:xfrm>
            <a:off x="913351" y="3649954"/>
            <a:ext cx="1560878" cy="169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9EBC9A-3D65-4764-9A22-D9354B175AFF}"/>
              </a:ext>
            </a:extLst>
          </p:cNvPr>
          <p:cNvSpPr/>
          <p:nvPr/>
        </p:nvSpPr>
        <p:spPr>
          <a:xfrm>
            <a:off x="913351" y="4248631"/>
            <a:ext cx="395332" cy="169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DD262E-98B6-4CFB-8D3E-4B2FE5728311}"/>
              </a:ext>
            </a:extLst>
          </p:cNvPr>
          <p:cNvSpPr/>
          <p:nvPr/>
        </p:nvSpPr>
        <p:spPr>
          <a:xfrm>
            <a:off x="913350" y="3978260"/>
            <a:ext cx="1560877" cy="216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365108-6C20-49D8-8B34-F6F4172EB2F0}"/>
              </a:ext>
            </a:extLst>
          </p:cNvPr>
          <p:cNvSpPr txBox="1"/>
          <p:nvPr/>
        </p:nvSpPr>
        <p:spPr>
          <a:xfrm>
            <a:off x="6925112" y="3369708"/>
            <a:ext cx="250149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</a:t>
            </a:r>
            <a:r>
              <a:rPr lang="zh-TW" altLang="en-US" sz="1950" dirty="0">
                <a:solidFill>
                  <a:schemeClr val="bg1"/>
                </a:solidFill>
              </a:rPr>
              <a:t> 帳號確認是否有誤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9520666-9022-46AE-B0C6-EE9F287AD45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474229" y="3565916"/>
            <a:ext cx="4450883" cy="1686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4F906E-EBBC-4F66-A740-443AA4BDBCCE}"/>
              </a:ext>
            </a:extLst>
          </p:cNvPr>
          <p:cNvSpPr txBox="1"/>
          <p:nvPr/>
        </p:nvSpPr>
        <p:spPr>
          <a:xfrm>
            <a:off x="6925112" y="3911346"/>
            <a:ext cx="250149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2.</a:t>
            </a:r>
            <a:r>
              <a:rPr lang="zh-TW" altLang="en-US" sz="1950" dirty="0">
                <a:solidFill>
                  <a:schemeClr val="bg1"/>
                </a:solidFill>
              </a:rPr>
              <a:t> </a:t>
            </a:r>
            <a:r>
              <a:rPr lang="en-US" altLang="zh-TW" sz="1950" dirty="0">
                <a:solidFill>
                  <a:schemeClr val="bg1"/>
                </a:solidFill>
              </a:rPr>
              <a:t>Email </a:t>
            </a:r>
            <a:r>
              <a:rPr lang="zh-TW" altLang="en-US" sz="1950" dirty="0">
                <a:solidFill>
                  <a:schemeClr val="bg1"/>
                </a:solidFill>
              </a:rPr>
              <a:t>會自己帶入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25CA26D-1B55-4591-92EB-23193D4CFE97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474227" y="4086749"/>
            <a:ext cx="4450885" cy="208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341ACF9-8E0B-4646-B8AD-783503B1385E}"/>
              </a:ext>
            </a:extLst>
          </p:cNvPr>
          <p:cNvSpPr txBox="1"/>
          <p:nvPr/>
        </p:nvSpPr>
        <p:spPr>
          <a:xfrm>
            <a:off x="6925112" y="4419819"/>
            <a:ext cx="250149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3.</a:t>
            </a:r>
            <a:r>
              <a:rPr lang="zh-TW" altLang="en-US" sz="1950" dirty="0">
                <a:solidFill>
                  <a:schemeClr val="bg1"/>
                </a:solidFill>
              </a:rPr>
              <a:t> 點選繼續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50B088A-01E5-4593-A7A8-7ABD2891AAE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1308683" y="4333264"/>
            <a:ext cx="5616429" cy="282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4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5F033-5EA6-4E32-AB04-69DCD2D42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連結</a:t>
            </a:r>
            <a:r>
              <a:rPr lang="en-US" altLang="zh-TW" dirty="0"/>
              <a:t>GitHub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A3300CD-0FAB-4798-9A45-6A2BA7CEB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2214867"/>
            <a:ext cx="5142490" cy="35354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49B37F-A5E6-47C6-9C58-F61A01D10593}"/>
              </a:ext>
            </a:extLst>
          </p:cNvPr>
          <p:cNvSpPr/>
          <p:nvPr/>
        </p:nvSpPr>
        <p:spPr>
          <a:xfrm>
            <a:off x="879271" y="4425849"/>
            <a:ext cx="347618" cy="23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9694C0-28B8-4FAB-B137-7780FFAFA604}"/>
              </a:ext>
            </a:extLst>
          </p:cNvPr>
          <p:cNvSpPr txBox="1"/>
          <p:nvPr/>
        </p:nvSpPr>
        <p:spPr>
          <a:xfrm>
            <a:off x="6447989" y="4337240"/>
            <a:ext cx="250149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</a:t>
            </a:r>
            <a:r>
              <a:rPr lang="zh-TW" altLang="en-US" sz="1950" dirty="0">
                <a:solidFill>
                  <a:schemeClr val="bg1"/>
                </a:solidFill>
              </a:rPr>
              <a:t> 點選完成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F2B1BD0-D00F-457D-895A-55FC3CED9DC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226889" y="4533448"/>
            <a:ext cx="5221100" cy="11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7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68EA2-FE44-4120-912D-63AF958A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GitHub</a:t>
            </a:r>
            <a:r>
              <a:rPr lang="zh-TW" altLang="en-US" dirty="0"/>
              <a:t>設定的資料夾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ABB3982-A00C-497F-B49B-0DD82D88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2221683"/>
            <a:ext cx="5142490" cy="35354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F8A7FA3-F642-41B9-9FD1-B8BA9F02EC33}"/>
              </a:ext>
            </a:extLst>
          </p:cNvPr>
          <p:cNvSpPr/>
          <p:nvPr/>
        </p:nvSpPr>
        <p:spPr>
          <a:xfrm>
            <a:off x="3305787" y="3662450"/>
            <a:ext cx="2222034" cy="23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F54BB95-4657-4A19-BAB9-F5DD43433119}"/>
              </a:ext>
            </a:extLst>
          </p:cNvPr>
          <p:cNvSpPr txBox="1"/>
          <p:nvPr/>
        </p:nvSpPr>
        <p:spPr>
          <a:xfrm>
            <a:off x="6434357" y="3594179"/>
            <a:ext cx="2335067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</a:t>
            </a:r>
            <a:r>
              <a:rPr lang="zh-TW" altLang="en-US" sz="1950" dirty="0">
                <a:solidFill>
                  <a:schemeClr val="bg1"/>
                </a:solidFill>
              </a:rPr>
              <a:t> 選擇 </a:t>
            </a:r>
            <a:r>
              <a:rPr lang="en-US" altLang="zh-TW" sz="1950" dirty="0" err="1">
                <a:solidFill>
                  <a:schemeClr val="bg1"/>
                </a:solidFill>
              </a:rPr>
              <a:t>myProject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A3997E1-723C-4598-B42C-A99A84EEAE6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27821" y="3781731"/>
            <a:ext cx="906536" cy="86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A47F170-ABD4-404B-8E56-2027AC5F8BA9}"/>
              </a:ext>
            </a:extLst>
          </p:cNvPr>
          <p:cNvSpPr/>
          <p:nvPr/>
        </p:nvSpPr>
        <p:spPr>
          <a:xfrm>
            <a:off x="3448924" y="3730611"/>
            <a:ext cx="558917" cy="102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DAA40-7138-4C4E-923B-78CE916B6D3E}"/>
              </a:ext>
            </a:extLst>
          </p:cNvPr>
          <p:cNvSpPr/>
          <p:nvPr/>
        </p:nvSpPr>
        <p:spPr>
          <a:xfrm>
            <a:off x="4007841" y="5468705"/>
            <a:ext cx="845190" cy="102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5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4C1DA-1D33-4F43-B0D8-947AE9E9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GitHub</a:t>
            </a:r>
            <a:r>
              <a:rPr lang="zh-TW" altLang="en-US" dirty="0"/>
              <a:t>設定的資料夾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6D6A2F-C57C-4E4A-89E2-A30F3BC2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2785060"/>
            <a:ext cx="4184232" cy="28766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E7B101-7644-40F8-ACEC-9CA009008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71" y="3393216"/>
            <a:ext cx="3514565" cy="19341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53A948-5413-41A3-B86C-DD809B2BA71C}"/>
              </a:ext>
            </a:extLst>
          </p:cNvPr>
          <p:cNvSpPr/>
          <p:nvPr/>
        </p:nvSpPr>
        <p:spPr>
          <a:xfrm>
            <a:off x="1799439" y="4180470"/>
            <a:ext cx="947431" cy="68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6FCB1C-EB09-40C9-9224-56822C2AAE96}"/>
              </a:ext>
            </a:extLst>
          </p:cNvPr>
          <p:cNvSpPr/>
          <p:nvPr/>
        </p:nvSpPr>
        <p:spPr>
          <a:xfrm>
            <a:off x="1799439" y="4425848"/>
            <a:ext cx="947431" cy="68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026F12-A268-422B-BEE3-C118A81B049A}"/>
              </a:ext>
            </a:extLst>
          </p:cNvPr>
          <p:cNvSpPr/>
          <p:nvPr/>
        </p:nvSpPr>
        <p:spPr>
          <a:xfrm>
            <a:off x="3421660" y="5427808"/>
            <a:ext cx="620262" cy="74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7C081A-A03D-489D-BFD0-8AC4A28DB1B4}"/>
              </a:ext>
            </a:extLst>
          </p:cNvPr>
          <p:cNvSpPr/>
          <p:nvPr/>
        </p:nvSpPr>
        <p:spPr>
          <a:xfrm>
            <a:off x="3421660" y="4357687"/>
            <a:ext cx="374883" cy="190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40A5C71-63EF-475E-9B26-C20EAAA7BD21}"/>
              </a:ext>
            </a:extLst>
          </p:cNvPr>
          <p:cNvSpPr/>
          <p:nvPr/>
        </p:nvSpPr>
        <p:spPr>
          <a:xfrm>
            <a:off x="3932865" y="4357687"/>
            <a:ext cx="336507" cy="1908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BA14CA-B820-484E-BA55-4205015B7902}"/>
              </a:ext>
            </a:extLst>
          </p:cNvPr>
          <p:cNvSpPr txBox="1"/>
          <p:nvPr/>
        </p:nvSpPr>
        <p:spPr>
          <a:xfrm>
            <a:off x="6461621" y="2353658"/>
            <a:ext cx="25014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</a:t>
            </a:r>
            <a:r>
              <a:rPr lang="zh-TW" altLang="en-US" sz="1950" dirty="0">
                <a:solidFill>
                  <a:schemeClr val="bg1"/>
                </a:solidFill>
              </a:rPr>
              <a:t> 選擇下載位置</a:t>
            </a:r>
            <a:br>
              <a:rPr lang="en-US" altLang="zh-TW" sz="1950" dirty="0">
                <a:solidFill>
                  <a:schemeClr val="bg1"/>
                </a:solidFill>
              </a:rPr>
            </a:br>
            <a:r>
              <a:rPr lang="en-US" altLang="zh-TW" sz="1950" dirty="0">
                <a:solidFill>
                  <a:schemeClr val="bg1"/>
                </a:solidFill>
              </a:rPr>
              <a:t>(</a:t>
            </a:r>
            <a:r>
              <a:rPr lang="zh-TW" altLang="en-US" sz="1950" dirty="0">
                <a:solidFill>
                  <a:schemeClr val="bg1"/>
                </a:solidFill>
              </a:rPr>
              <a:t>請選在桌面</a:t>
            </a:r>
            <a:r>
              <a:rPr lang="en-US" altLang="zh-TW" sz="1950" dirty="0">
                <a:solidFill>
                  <a:schemeClr val="bg1"/>
                </a:solidFill>
              </a:rPr>
              <a:t>)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9B843EA-A956-4693-9D3D-98F7A6526F2C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flipV="1">
            <a:off x="3609102" y="2699907"/>
            <a:ext cx="2852519" cy="16577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2361B8F-9DB4-426D-93F1-A5CC55686289}"/>
              </a:ext>
            </a:extLst>
          </p:cNvPr>
          <p:cNvSpPr/>
          <p:nvPr/>
        </p:nvSpPr>
        <p:spPr>
          <a:xfrm>
            <a:off x="2678709" y="4664411"/>
            <a:ext cx="572549" cy="163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2DF79E-3243-48A8-A1C4-F06FD1F185FA}"/>
              </a:ext>
            </a:extLst>
          </p:cNvPr>
          <p:cNvSpPr txBox="1"/>
          <p:nvPr/>
        </p:nvSpPr>
        <p:spPr>
          <a:xfrm>
            <a:off x="6716214" y="5719763"/>
            <a:ext cx="250149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2.</a:t>
            </a:r>
            <a:r>
              <a:rPr lang="zh-TW" altLang="en-US" sz="1950" dirty="0">
                <a:solidFill>
                  <a:schemeClr val="bg1"/>
                </a:solidFill>
              </a:rPr>
              <a:t> 選擇</a:t>
            </a:r>
            <a:r>
              <a:rPr lang="en-US" altLang="zh-TW" sz="1950" dirty="0">
                <a:solidFill>
                  <a:schemeClr val="bg1"/>
                </a:solidFill>
              </a:rPr>
              <a:t>Clone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842EA9DE-F235-4457-B8D4-50C18ACBC4C6}"/>
              </a:ext>
            </a:extLst>
          </p:cNvPr>
          <p:cNvCxnSpPr>
            <a:cxnSpLocks/>
            <a:stCxn id="15" idx="1"/>
            <a:endCxn id="14" idx="2"/>
          </p:cNvCxnSpPr>
          <p:nvPr/>
        </p:nvCxnSpPr>
        <p:spPr>
          <a:xfrm rot="10800000">
            <a:off x="2964984" y="4827997"/>
            <a:ext cx="3751230" cy="1087975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6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668D7-FEAA-A44E-AA84-147E91EA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5" y="2332145"/>
            <a:ext cx="4308061" cy="1875413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sz="3575" dirty="0"/>
              <a:t>前言介紹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69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AA1A8-6916-49D2-A2A9-FBBCE300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連結</a:t>
            </a:r>
            <a:r>
              <a:rPr lang="en-US" altLang="zh-TW" dirty="0"/>
              <a:t>GitHub</a:t>
            </a:r>
            <a:r>
              <a:rPr lang="zh-TW" altLang="en-US" dirty="0"/>
              <a:t>資料夾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BEE0C3D-C6B5-4E7E-B294-1990A0FB6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2153522"/>
            <a:ext cx="5142490" cy="35354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CFE2C0-6270-489F-8C4A-6A4CC207D91F}"/>
              </a:ext>
            </a:extLst>
          </p:cNvPr>
          <p:cNvSpPr/>
          <p:nvPr/>
        </p:nvSpPr>
        <p:spPr>
          <a:xfrm>
            <a:off x="681038" y="2340136"/>
            <a:ext cx="1260970" cy="23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0CB03B-18D2-40C2-BAA5-E296EB6A6B01}"/>
              </a:ext>
            </a:extLst>
          </p:cNvPr>
          <p:cNvSpPr txBox="1"/>
          <p:nvPr/>
        </p:nvSpPr>
        <p:spPr>
          <a:xfrm>
            <a:off x="6513541" y="2268456"/>
            <a:ext cx="266290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950" dirty="0">
                <a:solidFill>
                  <a:schemeClr val="bg1"/>
                </a:solidFill>
              </a:rPr>
              <a:t>確認是否為</a:t>
            </a:r>
            <a:r>
              <a:rPr lang="en-US" altLang="zh-TW" sz="1950" dirty="0" err="1">
                <a:solidFill>
                  <a:schemeClr val="bg1"/>
                </a:solidFill>
              </a:rPr>
              <a:t>myProject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52E8BA4-E445-44BD-A105-5F66BD8C8AF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942008" y="2456009"/>
            <a:ext cx="4571533" cy="86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95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新增專案之檔案</a:t>
            </a:r>
            <a:r>
              <a:rPr lang="en-US" altLang="zh-TW" dirty="0"/>
              <a:t>(1/7)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94" y="1673423"/>
            <a:ext cx="8784976" cy="468189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76536" y="980728"/>
            <a:ext cx="4228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接著開啟 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Visual Studio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code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4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新增專案及檔案</a:t>
            </a:r>
            <a:r>
              <a:rPr lang="en-US" altLang="zh-TW" dirty="0"/>
              <a:t>(2/7)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736137"/>
            <a:ext cx="5544324" cy="45440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92960" y="2833481"/>
            <a:ext cx="497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在 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VS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code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 中，</a:t>
            </a:r>
            <a:br>
              <a:rPr lang="en-US" altLang="zh-TW" sz="2400" b="1" dirty="0">
                <a:solidFill>
                  <a:schemeClr val="bg1"/>
                </a:solidFill>
                <a:latin typeface="+mn-ea"/>
              </a:rPr>
            </a:b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點選左上角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 File &gt;&gt; Open Folder…</a:t>
            </a:r>
          </a:p>
        </p:txBody>
      </p:sp>
      <p:sp>
        <p:nvSpPr>
          <p:cNvPr id="5" name="矩形 4"/>
          <p:cNvSpPr/>
          <p:nvPr/>
        </p:nvSpPr>
        <p:spPr>
          <a:xfrm>
            <a:off x="1064568" y="3068960"/>
            <a:ext cx="2735069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stCxn id="6" idx="1"/>
            <a:endCxn id="5" idx="3"/>
          </p:cNvCxnSpPr>
          <p:nvPr/>
        </p:nvCxnSpPr>
        <p:spPr>
          <a:xfrm flipH="1">
            <a:off x="3799637" y="3248980"/>
            <a:ext cx="7933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02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新增專案及檔案</a:t>
            </a:r>
            <a:r>
              <a:rPr lang="en-US" altLang="zh-TW" dirty="0"/>
              <a:t>(3/7)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6177136" y="5949280"/>
            <a:ext cx="3379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選擇 </a:t>
            </a:r>
            <a:r>
              <a:rPr lang="en-US" altLang="zh-TW" sz="2400" b="1" dirty="0" err="1">
                <a:solidFill>
                  <a:schemeClr val="bg1"/>
                </a:solidFill>
                <a:latin typeface="+mn-ea"/>
              </a:rPr>
              <a:t>myProject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 資料夾</a:t>
            </a:r>
            <a:endParaRPr lang="en-US" altLang="zh-TW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1" y="1016152"/>
            <a:ext cx="6344535" cy="46297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20952" y="1988840"/>
            <a:ext cx="1368152" cy="1342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36976" y="5229200"/>
            <a:ext cx="1152128" cy="416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1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新增專案及檔案</a:t>
            </a:r>
            <a:r>
              <a:rPr lang="en-US" altLang="zh-TW" dirty="0"/>
              <a:t>(4/7)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098977"/>
            <a:ext cx="5182323" cy="49346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26811" y="1433971"/>
            <a:ext cx="4196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點選左上角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 File &gt;&gt; New File</a:t>
            </a:r>
          </a:p>
        </p:txBody>
      </p:sp>
      <p:sp>
        <p:nvSpPr>
          <p:cNvPr id="5" name="矩形 4"/>
          <p:cNvSpPr/>
          <p:nvPr/>
        </p:nvSpPr>
        <p:spPr>
          <a:xfrm>
            <a:off x="632520" y="1484784"/>
            <a:ext cx="309634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>
            <a:stCxn id="5" idx="3"/>
            <a:endCxn id="3" idx="1"/>
          </p:cNvCxnSpPr>
          <p:nvPr/>
        </p:nvCxnSpPr>
        <p:spPr>
          <a:xfrm>
            <a:off x="3728864" y="1664804"/>
            <a:ext cx="17979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4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700808"/>
            <a:ext cx="5868219" cy="39439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新增專案及檔案</a:t>
            </a:r>
            <a:r>
              <a:rPr lang="en-US" altLang="zh-TW" dirty="0"/>
              <a:t>(5/7)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81557" y="4232991"/>
            <a:ext cx="4785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此時，會新增一個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Untitled-1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檔案</a:t>
            </a:r>
            <a:br>
              <a:rPr lang="en-US" altLang="zh-TW" sz="2400" b="1" dirty="0">
                <a:solidFill>
                  <a:schemeClr val="bg1"/>
                </a:solidFill>
                <a:latin typeface="+mn-ea"/>
              </a:rPr>
            </a:b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再次點選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File &gt;&gt; Save</a:t>
            </a:r>
            <a:br>
              <a:rPr lang="en-US" altLang="zh-TW" sz="2400" b="1" dirty="0">
                <a:solidFill>
                  <a:schemeClr val="bg1"/>
                </a:solidFill>
                <a:latin typeface="+mn-ea"/>
              </a:rPr>
            </a:b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( 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或直接使用快捷鍵 </a:t>
            </a:r>
            <a:r>
              <a:rPr lang="en-US" altLang="zh-TW" sz="2400" b="1" dirty="0" err="1">
                <a:solidFill>
                  <a:schemeClr val="bg1"/>
                </a:solidFill>
                <a:latin typeface="+mn-ea"/>
              </a:rPr>
              <a:t>Ctrl+S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 )</a:t>
            </a:r>
          </a:p>
        </p:txBody>
      </p:sp>
      <p:sp>
        <p:nvSpPr>
          <p:cNvPr id="5" name="矩形 4"/>
          <p:cNvSpPr/>
          <p:nvPr/>
        </p:nvSpPr>
        <p:spPr>
          <a:xfrm>
            <a:off x="920552" y="4653136"/>
            <a:ext cx="309634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>
            <a:stCxn id="5" idx="3"/>
            <a:endCxn id="3" idx="1"/>
          </p:cNvCxnSpPr>
          <p:nvPr/>
        </p:nvCxnSpPr>
        <p:spPr>
          <a:xfrm>
            <a:off x="4016896" y="4833156"/>
            <a:ext cx="9646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34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188418"/>
            <a:ext cx="6296904" cy="46202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新增專案及檔案</a:t>
            </a:r>
            <a:r>
              <a:rPr lang="en-US" altLang="zh-TW" dirty="0"/>
              <a:t>(6/7)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225897" y="3933056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+mn-ea"/>
              </a:rPr>
              <a:t>1. </a:t>
            </a:r>
            <a:r>
              <a:rPr lang="zh-TW" altLang="en-US" sz="2400" b="1" dirty="0">
                <a:latin typeface="+mn-ea"/>
              </a:rPr>
              <a:t>將檔名更改為 </a:t>
            </a:r>
            <a:r>
              <a:rPr lang="en-US" altLang="zh-TW" sz="2400" b="1" dirty="0">
                <a:latin typeface="+mn-ea"/>
              </a:rPr>
              <a:t>index.html</a:t>
            </a:r>
          </a:p>
        </p:txBody>
      </p:sp>
      <p:sp>
        <p:nvSpPr>
          <p:cNvPr id="5" name="矩形 4"/>
          <p:cNvSpPr/>
          <p:nvPr/>
        </p:nvSpPr>
        <p:spPr>
          <a:xfrm>
            <a:off x="2000671" y="4797152"/>
            <a:ext cx="1141003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5" idx="0"/>
            <a:endCxn id="3" idx="1"/>
          </p:cNvCxnSpPr>
          <p:nvPr/>
        </p:nvCxnSpPr>
        <p:spPr>
          <a:xfrm flipV="1">
            <a:off x="2571173" y="4163889"/>
            <a:ext cx="654724" cy="6332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241032" y="5445224"/>
            <a:ext cx="864096" cy="291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617296" y="5360711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存檔</a:t>
            </a:r>
          </a:p>
        </p:txBody>
      </p:sp>
      <p:cxnSp>
        <p:nvCxnSpPr>
          <p:cNvPr id="19" name="直線接點 18"/>
          <p:cNvCxnSpPr>
            <a:stCxn id="16" idx="3"/>
            <a:endCxn id="17" idx="1"/>
          </p:cNvCxnSpPr>
          <p:nvPr/>
        </p:nvCxnSpPr>
        <p:spPr>
          <a:xfrm>
            <a:off x="6105128" y="5590952"/>
            <a:ext cx="1512168" cy="5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7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新增專案及檔案</a:t>
            </a:r>
            <a:r>
              <a:rPr lang="en-US" altLang="zh-TW" dirty="0"/>
              <a:t>(7/7)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05" y="1366549"/>
            <a:ext cx="7811590" cy="412490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81192" y="47971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完成！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76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4CDF3-DD1A-451C-BBD8-FF387D54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 </a:t>
            </a:r>
            <a:r>
              <a:rPr lang="en-US" altLang="zh-TW" dirty="0"/>
              <a:t>Desktop</a:t>
            </a:r>
            <a:r>
              <a:rPr lang="zh-TW" altLang="en-US" dirty="0"/>
              <a:t>操作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8B44F42-3672-4FEE-B4D7-309B0FA85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160338"/>
            <a:ext cx="5122378" cy="353546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F7DA84F-1E4D-493B-AD21-5EE2CA61ED41}"/>
              </a:ext>
            </a:extLst>
          </p:cNvPr>
          <p:cNvSpPr/>
          <p:nvPr/>
        </p:nvSpPr>
        <p:spPr>
          <a:xfrm>
            <a:off x="872455" y="4657594"/>
            <a:ext cx="1131466" cy="204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6277587" y="4422241"/>
            <a:ext cx="25014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</a:t>
            </a:r>
            <a:r>
              <a:rPr lang="zh-TW" altLang="en-US" sz="1950" dirty="0">
                <a:solidFill>
                  <a:schemeClr val="bg1"/>
                </a:solidFill>
              </a:rPr>
              <a:t> 輸入可以辨識的日期或者是修改資料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164ECF-EB67-477D-9E68-8986C013DEC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003921" y="4759835"/>
            <a:ext cx="4273666" cy="86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A79DF3D-0DC5-4DD5-B9E5-4D107F888669}"/>
              </a:ext>
            </a:extLst>
          </p:cNvPr>
          <p:cNvSpPr/>
          <p:nvPr/>
        </p:nvSpPr>
        <p:spPr>
          <a:xfrm>
            <a:off x="791799" y="5471749"/>
            <a:ext cx="1131466" cy="204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D66AE1D-942F-4E9D-A9E4-9ABC7BFF8865}"/>
              </a:ext>
            </a:extLst>
          </p:cNvPr>
          <p:cNvSpPr txBox="1"/>
          <p:nvPr/>
        </p:nvSpPr>
        <p:spPr>
          <a:xfrm>
            <a:off x="6277586" y="5378075"/>
            <a:ext cx="299589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2.</a:t>
            </a:r>
            <a:r>
              <a:rPr lang="zh-TW" altLang="en-US" sz="1950" dirty="0">
                <a:solidFill>
                  <a:schemeClr val="bg1"/>
                </a:solidFill>
              </a:rPr>
              <a:t>點選</a:t>
            </a:r>
            <a:r>
              <a:rPr lang="en-US" altLang="zh-TW" sz="1950" dirty="0">
                <a:solidFill>
                  <a:schemeClr val="bg1"/>
                </a:solidFill>
              </a:rPr>
              <a:t>Commit to master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EBB31C8-2A13-4678-A583-27F58DCEB20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923265" y="5573990"/>
            <a:ext cx="4354321" cy="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21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83D93-F2C6-42EB-803B-0F2B2E9F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 </a:t>
            </a:r>
            <a:r>
              <a:rPr lang="en-US" altLang="zh-TW" dirty="0"/>
              <a:t>Desktop</a:t>
            </a:r>
            <a:r>
              <a:rPr lang="zh-TW" altLang="en-US" dirty="0"/>
              <a:t>操作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C0668FB-3C35-4CC2-A0EF-E7B54EE48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235315"/>
            <a:ext cx="5122378" cy="35354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A158FA-638C-4FCA-9277-B8835EB6990D}"/>
              </a:ext>
            </a:extLst>
          </p:cNvPr>
          <p:cNvSpPr/>
          <p:nvPr/>
        </p:nvSpPr>
        <p:spPr>
          <a:xfrm>
            <a:off x="3266221" y="2404911"/>
            <a:ext cx="1184471" cy="24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467498-A259-44F6-9F17-17C6D5C99ED4}"/>
              </a:ext>
            </a:extLst>
          </p:cNvPr>
          <p:cNvSpPr txBox="1"/>
          <p:nvPr/>
        </p:nvSpPr>
        <p:spPr>
          <a:xfrm>
            <a:off x="6432043" y="2311237"/>
            <a:ext cx="289695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</a:t>
            </a:r>
            <a:r>
              <a:rPr lang="zh-TW" altLang="en-US" sz="1950" dirty="0">
                <a:solidFill>
                  <a:schemeClr val="bg1"/>
                </a:solidFill>
              </a:rPr>
              <a:t>點選</a:t>
            </a:r>
            <a:r>
              <a:rPr lang="en-US" altLang="zh-TW" sz="1950" dirty="0">
                <a:solidFill>
                  <a:schemeClr val="bg1"/>
                </a:solidFill>
              </a:rPr>
              <a:t>Push origin</a:t>
            </a:r>
            <a:endParaRPr lang="zh-TW" altLang="en-US" sz="1950" dirty="0">
              <a:solidFill>
                <a:schemeClr val="bg1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37B4AA-FBCC-4823-8BA6-8A8D81289AD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450692" y="2507445"/>
            <a:ext cx="1981351" cy="222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5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4E668D7-FEAA-A44E-AA84-147E91EA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59" y="807853"/>
            <a:ext cx="2748393" cy="1113617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何謂 </a:t>
            </a:r>
            <a:r>
              <a:rPr kumimoji="1" lang="en-US" altLang="zh-TW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WebVR</a:t>
            </a:r>
            <a:endParaRPr kumimoji="1"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8D5EA1-D3EC-A74B-BA2C-77AA457F6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59" y="1743836"/>
            <a:ext cx="8387005" cy="997124"/>
          </a:xfrm>
        </p:spPr>
        <p:txBody>
          <a:bodyPr>
            <a:noAutofit/>
          </a:bodyPr>
          <a:lstStyle/>
          <a:p>
            <a:pPr indent="-248166"/>
            <a:r>
              <a:rPr lang="en-US" altLang="zh-TW" sz="2400" dirty="0" err="1">
                <a:ea typeface="微軟正黑體"/>
              </a:rPr>
              <a:t>WebVR</a:t>
            </a:r>
            <a:r>
              <a:rPr lang="en-US" altLang="zh-TW" sz="2400" dirty="0">
                <a:ea typeface="微軟正黑體"/>
              </a:rPr>
              <a:t> </a:t>
            </a:r>
            <a:r>
              <a:rPr lang="zh-TW" altLang="en-US" sz="2400" dirty="0">
                <a:ea typeface="微軟正黑體"/>
              </a:rPr>
              <a:t>即是將 </a:t>
            </a:r>
            <a:r>
              <a:rPr lang="en-US" altLang="zh-TW" sz="2400" dirty="0" err="1">
                <a:solidFill>
                  <a:srgbClr val="00B0F0"/>
                </a:solidFill>
                <a:ea typeface="微軟正黑體"/>
              </a:rPr>
              <a:t>WebGL</a:t>
            </a:r>
            <a:r>
              <a:rPr lang="en-US" altLang="zh-TW" sz="2400" dirty="0">
                <a:solidFill>
                  <a:srgbClr val="00B0F0"/>
                </a:solidFill>
                <a:ea typeface="微軟正黑體"/>
              </a:rPr>
              <a:t> </a:t>
            </a:r>
            <a:r>
              <a:rPr lang="zh-TW" altLang="en-US" sz="2400" dirty="0">
                <a:ea typeface="微軟正黑體"/>
              </a:rPr>
              <a:t>以 </a:t>
            </a:r>
            <a:r>
              <a:rPr lang="en-US" altLang="zh-TW" sz="2400" dirty="0">
                <a:ea typeface="微軟正黑體"/>
              </a:rPr>
              <a:t>API </a:t>
            </a:r>
            <a:r>
              <a:rPr lang="zh-TW" altLang="en-US" sz="2400" dirty="0">
                <a:ea typeface="微軟正黑體"/>
              </a:rPr>
              <a:t>強化成可以用</a:t>
            </a:r>
            <a:r>
              <a:rPr lang="en-US" altLang="zh-TW" sz="2400" dirty="0">
                <a:ea typeface="微軟正黑體"/>
              </a:rPr>
              <a:t>VR</a:t>
            </a:r>
            <a:r>
              <a:rPr lang="zh-TW" altLang="en-US" sz="2400" dirty="0">
                <a:ea typeface="微軟正黑體"/>
              </a:rPr>
              <a:t>模式觀看</a:t>
            </a:r>
            <a:endParaRPr lang="en-US" altLang="zh-TW" sz="2400" dirty="0">
              <a:ea typeface="微軟正黑體"/>
            </a:endParaRPr>
          </a:p>
          <a:p>
            <a:pPr indent="-248166"/>
            <a:r>
              <a:rPr lang="en-US" altLang="zh-TW" sz="2400" dirty="0" err="1">
                <a:ea typeface="微軟正黑體"/>
              </a:rPr>
              <a:t>WebVR</a:t>
            </a:r>
            <a:r>
              <a:rPr lang="en-US" altLang="zh-TW" sz="2400" dirty="0">
                <a:ea typeface="微軟正黑體"/>
              </a:rPr>
              <a:t> = </a:t>
            </a:r>
            <a:r>
              <a:rPr lang="en-US" altLang="zh-TW" sz="2400" dirty="0" err="1">
                <a:solidFill>
                  <a:srgbClr val="00B0F0"/>
                </a:solidFill>
                <a:ea typeface="微軟正黑體"/>
              </a:rPr>
              <a:t>WebGL</a:t>
            </a:r>
            <a:r>
              <a:rPr lang="en-US" altLang="zh-TW" sz="2400" dirty="0">
                <a:ea typeface="微軟正黑體"/>
              </a:rPr>
              <a:t> + </a:t>
            </a:r>
            <a:r>
              <a:rPr lang="en-US" altLang="zh-TW" sz="2400" dirty="0" err="1">
                <a:solidFill>
                  <a:srgbClr val="FFFF00"/>
                </a:solidFill>
                <a:ea typeface="微軟正黑體"/>
              </a:rPr>
              <a:t>WebVR</a:t>
            </a:r>
            <a:r>
              <a:rPr lang="en-US" altLang="zh-TW" sz="2400" dirty="0">
                <a:solidFill>
                  <a:srgbClr val="FFFF00"/>
                </a:solidFill>
                <a:ea typeface="微軟正黑體"/>
              </a:rPr>
              <a:t> API</a:t>
            </a:r>
          </a:p>
          <a:p>
            <a:pPr indent="-248166"/>
            <a:endParaRPr lang="en-US" altLang="zh-TW" sz="2400" dirty="0">
              <a:ea typeface="微軟正黑體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4E668D7-FEAA-A44E-AA84-147E91EA886B}"/>
              </a:ext>
            </a:extLst>
          </p:cNvPr>
          <p:cNvSpPr txBox="1">
            <a:spLocks/>
          </p:cNvSpPr>
          <p:nvPr/>
        </p:nvSpPr>
        <p:spPr>
          <a:xfrm>
            <a:off x="743100" y="2956397"/>
            <a:ext cx="5996015" cy="11136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ctr">
            <a:norm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zh-TW" altLang="en-US" sz="2600" dirty="0">
                <a:latin typeface="+mj-ea"/>
              </a:rPr>
              <a:t>何謂 </a:t>
            </a:r>
            <a:r>
              <a:rPr kumimoji="1" lang="en-US" altLang="zh-TW" sz="2600" dirty="0" err="1">
                <a:latin typeface="+mj-ea"/>
              </a:rPr>
              <a:t>WebGL</a:t>
            </a:r>
            <a:r>
              <a:rPr kumimoji="1" lang="en-US" altLang="zh-TW" sz="2600" dirty="0">
                <a:latin typeface="+mj-ea"/>
              </a:rPr>
              <a:t>(Web Graphics Library )</a:t>
            </a:r>
            <a:endParaRPr kumimoji="1" lang="zh-TW" altLang="en-US" sz="2600" dirty="0">
              <a:latin typeface="+mj-ea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B8D5EA1-D3EC-A74B-BA2C-77AA457F69BC}"/>
              </a:ext>
            </a:extLst>
          </p:cNvPr>
          <p:cNvSpPr txBox="1">
            <a:spLocks/>
          </p:cNvSpPr>
          <p:nvPr/>
        </p:nvSpPr>
        <p:spPr>
          <a:xfrm>
            <a:off x="712305" y="3841857"/>
            <a:ext cx="8057119" cy="15166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248166">
              <a:lnSpc>
                <a:spcPct val="100000"/>
              </a:lnSpc>
            </a:pPr>
            <a:r>
              <a:rPr lang="zh-TW" altLang="en-US" sz="2400" b="1" dirty="0">
                <a:effectLst/>
                <a:ea typeface="微軟正黑體"/>
              </a:rPr>
              <a:t>於瀏覽器</a:t>
            </a:r>
            <a:r>
              <a:rPr lang="en-US" altLang="zh-TW" sz="2400" b="1" dirty="0">
                <a:effectLst/>
                <a:ea typeface="微軟正黑體"/>
              </a:rPr>
              <a:t>(</a:t>
            </a:r>
            <a:r>
              <a:rPr lang="en-US" altLang="zh-TW" sz="2400" b="1" dirty="0" err="1">
                <a:effectLst/>
                <a:ea typeface="微軟正黑體"/>
              </a:rPr>
              <a:t>ex.Chrome,Firefox</a:t>
            </a:r>
            <a:r>
              <a:rPr lang="en-US" altLang="zh-TW" sz="2400" b="1" dirty="0">
                <a:effectLst/>
                <a:ea typeface="微軟正黑體"/>
              </a:rPr>
              <a:t>)</a:t>
            </a:r>
            <a:r>
              <a:rPr lang="zh-TW" altLang="en-US" sz="2400" b="1" dirty="0">
                <a:effectLst/>
                <a:ea typeface="微軟正黑體"/>
              </a:rPr>
              <a:t>中呈現</a:t>
            </a:r>
            <a:r>
              <a:rPr lang="en-US" altLang="zh-TW" sz="2400" b="1" dirty="0">
                <a:effectLst/>
                <a:ea typeface="微軟正黑體"/>
              </a:rPr>
              <a:t>3D</a:t>
            </a:r>
            <a:r>
              <a:rPr lang="zh-TW" altLang="en-US" sz="2400" b="1" dirty="0">
                <a:effectLst/>
                <a:ea typeface="微軟正黑體"/>
              </a:rPr>
              <a:t>影像的技術</a:t>
            </a:r>
            <a:endParaRPr lang="en-US" altLang="zh-TW" sz="2400" b="1" dirty="0">
              <a:effectLst/>
              <a:ea typeface="微軟正黑體"/>
            </a:endParaRPr>
          </a:p>
          <a:p>
            <a:pPr indent="-248166">
              <a:lnSpc>
                <a:spcPct val="100000"/>
              </a:lnSpc>
            </a:pPr>
            <a:r>
              <a:rPr lang="zh-TW" altLang="en-US" sz="2400" b="1" dirty="0">
                <a:effectLst/>
                <a:ea typeface="微軟正黑體"/>
              </a:rPr>
              <a:t>使用</a:t>
            </a:r>
            <a:r>
              <a:rPr lang="en-US" altLang="zh-TW" sz="2400" b="1" dirty="0">
                <a:effectLst/>
                <a:ea typeface="微軟正黑體"/>
              </a:rPr>
              <a:t>HTML</a:t>
            </a:r>
            <a:r>
              <a:rPr lang="zh-TW" altLang="en-US" sz="2400" b="1" dirty="0">
                <a:effectLst/>
                <a:ea typeface="微軟正黑體"/>
              </a:rPr>
              <a:t>的</a:t>
            </a:r>
            <a:r>
              <a:rPr lang="en-US" altLang="zh-TW" sz="2400" b="1" dirty="0">
                <a:effectLst/>
                <a:ea typeface="微軟正黑體"/>
              </a:rPr>
              <a:t>&lt;canvas&gt;</a:t>
            </a:r>
            <a:r>
              <a:rPr lang="zh-TW" altLang="en-US" sz="2400" b="1" dirty="0">
                <a:effectLst/>
                <a:ea typeface="微軟正黑體"/>
              </a:rPr>
              <a:t>元素來呈現三維影像</a:t>
            </a:r>
            <a:endParaRPr lang="en-US" altLang="zh-TW" sz="2400" b="1" dirty="0">
              <a:effectLst/>
              <a:ea typeface="微軟正黑體"/>
            </a:endParaRPr>
          </a:p>
          <a:p>
            <a:pPr indent="-248166">
              <a:lnSpc>
                <a:spcPct val="100000"/>
              </a:lnSpc>
            </a:pPr>
            <a:r>
              <a:rPr lang="zh-TW" altLang="en-US" sz="2400" b="1" dirty="0">
                <a:effectLst/>
                <a:ea typeface="微軟正黑體"/>
              </a:rPr>
              <a:t>基底為</a:t>
            </a:r>
            <a:r>
              <a:rPr lang="en-US" altLang="zh-TW" sz="2400" b="1" dirty="0">
                <a:effectLst/>
                <a:ea typeface="微軟正黑體"/>
              </a:rPr>
              <a:t>JavaScript</a:t>
            </a:r>
            <a:endParaRPr lang="en-US" altLang="zh-TW" sz="2400" dirty="0">
              <a:effectLst/>
              <a:ea typeface="微軟正黑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03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2D3317-BD63-4946-8575-3DE67154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設定</a:t>
            </a:r>
            <a:r>
              <a:rPr lang="en-US" altLang="zh-TW" dirty="0"/>
              <a:t>-</a:t>
            </a:r>
            <a:r>
              <a:rPr lang="zh-TW" altLang="en-US" dirty="0"/>
              <a:t>建立專案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032C58-AD77-42F3-BBC3-DD5F382FC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772816"/>
            <a:ext cx="8412432" cy="3018234"/>
          </a:xfrm>
        </p:spPr>
        <p:txBody>
          <a:bodyPr/>
          <a:lstStyle/>
          <a:p>
            <a:r>
              <a:rPr lang="zh-TW" altLang="en-US" dirty="0"/>
              <a:t>回到</a:t>
            </a:r>
            <a:r>
              <a:rPr lang="en-US" altLang="zh-TW" dirty="0" err="1"/>
              <a:t>Github</a:t>
            </a:r>
            <a:r>
              <a:rPr lang="zh-TW" altLang="en-US" dirty="0"/>
              <a:t>網頁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6861DE-00AE-4C07-8A32-E926D52B9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04" b="3425"/>
          <a:stretch/>
        </p:blipFill>
        <p:spPr>
          <a:xfrm>
            <a:off x="681038" y="2530984"/>
            <a:ext cx="6439245" cy="28422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0594B1-4275-49EC-8A7A-5745E66EAD70}"/>
              </a:ext>
            </a:extLst>
          </p:cNvPr>
          <p:cNvSpPr/>
          <p:nvPr/>
        </p:nvSpPr>
        <p:spPr>
          <a:xfrm>
            <a:off x="1901679" y="3846484"/>
            <a:ext cx="633894" cy="122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07F6D-EB07-470E-8507-B6068FFCEB05}"/>
              </a:ext>
            </a:extLst>
          </p:cNvPr>
          <p:cNvSpPr/>
          <p:nvPr/>
        </p:nvSpPr>
        <p:spPr>
          <a:xfrm>
            <a:off x="5234731" y="4050965"/>
            <a:ext cx="333987" cy="1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65E4426-2672-499C-ACD1-C30C069B48AD}"/>
              </a:ext>
            </a:extLst>
          </p:cNvPr>
          <p:cNvSpPr txBox="1"/>
          <p:nvPr/>
        </p:nvSpPr>
        <p:spPr>
          <a:xfrm>
            <a:off x="7532309" y="3941909"/>
            <a:ext cx="200934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</a:t>
            </a:r>
            <a:r>
              <a:rPr lang="zh-TW" altLang="en-US" sz="1950" dirty="0">
                <a:solidFill>
                  <a:schemeClr val="bg1"/>
                </a:solidFill>
              </a:rPr>
              <a:t>點選設定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55CEDD-41B4-47A4-91F8-C08E57ACB0E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568718" y="4138117"/>
            <a:ext cx="1963591" cy="14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3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FB73E-79BA-4415-803E-65A5F8951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設定</a:t>
            </a:r>
            <a:r>
              <a:rPr lang="en-US" altLang="zh-TW" dirty="0"/>
              <a:t>-</a:t>
            </a:r>
            <a:r>
              <a:rPr lang="zh-TW" altLang="en-US" dirty="0"/>
              <a:t>建立專案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E6D3DB1-E4DE-4B22-8575-C2140335C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833"/>
          <a:stretch/>
        </p:blipFill>
        <p:spPr>
          <a:xfrm>
            <a:off x="681038" y="2428743"/>
            <a:ext cx="6285266" cy="31171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5912A7-C6F6-4C9D-999E-9A8A35ABF217}"/>
              </a:ext>
            </a:extLst>
          </p:cNvPr>
          <p:cNvSpPr/>
          <p:nvPr/>
        </p:nvSpPr>
        <p:spPr>
          <a:xfrm>
            <a:off x="2855928" y="3662450"/>
            <a:ext cx="2896823" cy="211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02D254E-3128-40FA-B5CC-AC4F8842635B}"/>
              </a:ext>
            </a:extLst>
          </p:cNvPr>
          <p:cNvSpPr txBox="1"/>
          <p:nvPr/>
        </p:nvSpPr>
        <p:spPr>
          <a:xfrm>
            <a:off x="7326005" y="3430506"/>
            <a:ext cx="2579995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50" dirty="0">
                <a:solidFill>
                  <a:schemeClr val="bg1"/>
                </a:solidFill>
              </a:rPr>
              <a:t>1. </a:t>
            </a:r>
            <a:r>
              <a:rPr lang="zh-TW" altLang="en-US" sz="1950" dirty="0">
                <a:solidFill>
                  <a:schemeClr val="bg1"/>
                </a:solidFill>
              </a:rPr>
              <a:t>如果剛剛選錯</a:t>
            </a:r>
            <a:br>
              <a:rPr lang="en-US" altLang="zh-TW" sz="1950" dirty="0">
                <a:solidFill>
                  <a:schemeClr val="bg1"/>
                </a:solidFill>
              </a:rPr>
            </a:br>
            <a:r>
              <a:rPr lang="zh-TW" altLang="en-US" sz="1950" dirty="0">
                <a:solidFill>
                  <a:schemeClr val="bg1"/>
                </a:solidFill>
              </a:rPr>
              <a:t>沒有選到公開也可以</a:t>
            </a:r>
            <a:br>
              <a:rPr lang="en-US" altLang="zh-TW" sz="1950" dirty="0">
                <a:solidFill>
                  <a:schemeClr val="bg1"/>
                </a:solidFill>
              </a:rPr>
            </a:br>
            <a:r>
              <a:rPr lang="zh-TW" altLang="en-US" sz="1950" dirty="0">
                <a:solidFill>
                  <a:schemeClr val="bg1"/>
                </a:solidFill>
              </a:rPr>
              <a:t>在此更改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72FE18E-DBEE-446A-82A3-78A27C9CB90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752751" y="3768099"/>
            <a:ext cx="1573254" cy="158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634925" y="18945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捲動到底下</a:t>
            </a:r>
          </a:p>
        </p:txBody>
      </p:sp>
    </p:spTree>
    <p:extLst>
      <p:ext uri="{BB962C8B-B14F-4D97-AF65-F5344CB8AC3E}">
        <p14:creationId xmlns:p14="http://schemas.microsoft.com/office/powerpoint/2010/main" val="4125899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CBD583-2D64-4CFB-81C9-718E6B5E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設定</a:t>
            </a:r>
            <a:r>
              <a:rPr lang="en-US" altLang="zh-TW" dirty="0"/>
              <a:t>-</a:t>
            </a:r>
            <a:r>
              <a:rPr lang="zh-TW" altLang="en-US" dirty="0"/>
              <a:t>建立專案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5D6023D-EFDD-4380-B4EF-C607E78C4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833"/>
          <a:stretch/>
        </p:blipFill>
        <p:spPr>
          <a:xfrm>
            <a:off x="681038" y="2599145"/>
            <a:ext cx="6285266" cy="31171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A5065B-CA51-44F1-9F07-057B3B7180B4}"/>
              </a:ext>
            </a:extLst>
          </p:cNvPr>
          <p:cNvSpPr/>
          <p:nvPr/>
        </p:nvSpPr>
        <p:spPr>
          <a:xfrm>
            <a:off x="2903640" y="4010068"/>
            <a:ext cx="1765359" cy="1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F590B3-7726-4627-B2B7-C7AC513EBA3E}"/>
              </a:ext>
            </a:extLst>
          </p:cNvPr>
          <p:cNvSpPr txBox="1"/>
          <p:nvPr/>
        </p:nvSpPr>
        <p:spPr>
          <a:xfrm>
            <a:off x="7491412" y="3811098"/>
            <a:ext cx="24145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1475" indent="-371475">
              <a:buAutoNum type="arabicPeriod"/>
            </a:pPr>
            <a:r>
              <a:rPr lang="zh-TW" altLang="en-US" sz="1950" dirty="0">
                <a:solidFill>
                  <a:schemeClr val="bg1"/>
                </a:solidFill>
              </a:rPr>
              <a:t>輸入</a:t>
            </a:r>
            <a:br>
              <a:rPr lang="en-US" altLang="zh-TW" sz="1950" dirty="0">
                <a:solidFill>
                  <a:schemeClr val="bg1"/>
                </a:solidFill>
              </a:rPr>
            </a:br>
            <a:r>
              <a:rPr lang="zh-TW" altLang="en-US" sz="1300" dirty="0">
                <a:solidFill>
                  <a:schemeClr val="bg1"/>
                </a:solidFill>
              </a:rPr>
              <a:t>使用者名稱</a:t>
            </a:r>
            <a:r>
              <a:rPr lang="en-US" altLang="zh-TW" sz="1300" dirty="0">
                <a:solidFill>
                  <a:schemeClr val="bg1"/>
                </a:solidFill>
              </a:rPr>
              <a:t>/</a:t>
            </a:r>
            <a:r>
              <a:rPr lang="zh-TW" altLang="en-US" sz="1300" dirty="0">
                <a:solidFill>
                  <a:schemeClr val="bg1"/>
                </a:solidFill>
              </a:rPr>
              <a:t>資料夾名稱</a:t>
            </a:r>
            <a:endParaRPr lang="en-US" altLang="zh-TW" sz="1950" dirty="0">
              <a:solidFill>
                <a:schemeClr val="bg1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4F8DC35-701C-40EF-B22A-ED94EEB480B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68999" y="4098677"/>
            <a:ext cx="2822413" cy="86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04967F-10F7-4230-B61B-84EBE24881FA}"/>
              </a:ext>
            </a:extLst>
          </p:cNvPr>
          <p:cNvSpPr/>
          <p:nvPr/>
        </p:nvSpPr>
        <p:spPr>
          <a:xfrm>
            <a:off x="3230811" y="3901012"/>
            <a:ext cx="449859" cy="86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67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2B052-75B8-4321-B941-3B3F5BD3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81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設定</a:t>
            </a:r>
            <a:r>
              <a:rPr lang="en-US" altLang="zh-TW" dirty="0"/>
              <a:t>-</a:t>
            </a:r>
            <a:r>
              <a:rPr lang="zh-TW" altLang="en-US" dirty="0"/>
              <a:t>建立專案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5CC9EF1-DD18-49AC-8634-85AB18B12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811" t="12043" r="15918"/>
          <a:stretch/>
        </p:blipFill>
        <p:spPr>
          <a:xfrm>
            <a:off x="3800872" y="1213698"/>
            <a:ext cx="5472128" cy="51795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4AEA71-85E2-4AD1-8956-AFF57DD3ED31}"/>
              </a:ext>
            </a:extLst>
          </p:cNvPr>
          <p:cNvSpPr/>
          <p:nvPr/>
        </p:nvSpPr>
        <p:spPr>
          <a:xfrm>
            <a:off x="3944888" y="1501730"/>
            <a:ext cx="4752528" cy="1568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15278" y="2060848"/>
            <a:ext cx="2610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點入</a:t>
            </a:r>
            <a:r>
              <a:rPr lang="en-US" altLang="zh-TW" sz="2400" b="1" dirty="0" err="1">
                <a:solidFill>
                  <a:schemeClr val="bg1"/>
                </a:solidFill>
              </a:rPr>
              <a:t>Github</a:t>
            </a:r>
            <a:r>
              <a:rPr lang="en-US" altLang="zh-TW" sz="2400" b="1" dirty="0">
                <a:solidFill>
                  <a:schemeClr val="bg1"/>
                </a:solidFill>
              </a:rPr>
              <a:t> Page</a:t>
            </a:r>
            <a:endParaRPr lang="zh-TW" altLang="en-US" sz="2400" dirty="0" err="1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01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84" y="1052181"/>
            <a:ext cx="7935432" cy="47536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02B052-75B8-4321-B941-3B3F5BD3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81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設定</a:t>
            </a:r>
            <a:r>
              <a:rPr lang="en-US" altLang="zh-TW" dirty="0"/>
              <a:t>-</a:t>
            </a:r>
            <a:r>
              <a:rPr lang="zh-TW" altLang="en-US" dirty="0"/>
              <a:t>建立專案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3A432D-B64E-41BD-98EA-AEF7C59FAB22}"/>
              </a:ext>
            </a:extLst>
          </p:cNvPr>
          <p:cNvSpPr/>
          <p:nvPr/>
        </p:nvSpPr>
        <p:spPr>
          <a:xfrm>
            <a:off x="1136576" y="2996952"/>
            <a:ext cx="5976664" cy="15121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136576" y="6040434"/>
            <a:ext cx="445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Source </a:t>
            </a:r>
            <a:r>
              <a:rPr lang="zh-TW" altLang="en-US" sz="2400" b="1" dirty="0">
                <a:solidFill>
                  <a:schemeClr val="bg1"/>
                </a:solidFill>
              </a:rPr>
              <a:t>選擇 </a:t>
            </a:r>
            <a:r>
              <a:rPr lang="en-US" altLang="zh-TW" sz="2400" b="1" dirty="0">
                <a:solidFill>
                  <a:schemeClr val="bg1"/>
                </a:solidFill>
              </a:rPr>
              <a:t>main</a:t>
            </a:r>
            <a:r>
              <a:rPr lang="zh-TW" altLang="en-US" sz="2400" b="1" dirty="0">
                <a:solidFill>
                  <a:schemeClr val="bg1"/>
                </a:solidFill>
              </a:rPr>
              <a:t>，再按 </a:t>
            </a:r>
            <a:r>
              <a:rPr lang="en-US" altLang="zh-TW" sz="2400" b="1" dirty="0">
                <a:solidFill>
                  <a:schemeClr val="bg1"/>
                </a:solidFill>
              </a:rPr>
              <a:t>Save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0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2B052-75B8-4321-B941-3B3F5BD3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81" y="288033"/>
            <a:ext cx="8543925" cy="692695"/>
          </a:xfrm>
        </p:spPr>
        <p:txBody>
          <a:bodyPr/>
          <a:lstStyle/>
          <a:p>
            <a:r>
              <a:rPr lang="en-US" altLang="zh-TW" dirty="0"/>
              <a:t>GitHub</a:t>
            </a:r>
            <a:r>
              <a:rPr lang="zh-TW" altLang="en-US" dirty="0"/>
              <a:t>設定</a:t>
            </a:r>
            <a:r>
              <a:rPr lang="en-US" altLang="zh-TW" dirty="0"/>
              <a:t>-</a:t>
            </a:r>
            <a:r>
              <a:rPr lang="zh-TW" altLang="en-US" dirty="0"/>
              <a:t>建立專案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A5393F-25FE-496D-8606-564AFB580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7" t="12265" r="22085" b="7400"/>
          <a:stretch/>
        </p:blipFill>
        <p:spPr>
          <a:xfrm>
            <a:off x="2072680" y="907815"/>
            <a:ext cx="5616624" cy="57243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D34CCC-E822-4F2E-AE02-A750157ABB23}"/>
              </a:ext>
            </a:extLst>
          </p:cNvPr>
          <p:cNvSpPr/>
          <p:nvPr/>
        </p:nvSpPr>
        <p:spPr>
          <a:xfrm>
            <a:off x="2112307" y="5445224"/>
            <a:ext cx="5537369" cy="6070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76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3B72B9-C032-4482-9632-87AA775C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zh-TW" altLang="en-US" dirty="0"/>
              <a:t>完成網址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A60FD-09A3-4AB2-8508-CE130D0A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你的帳號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/>
              <a:t>.github.io/</a:t>
            </a:r>
            <a:r>
              <a:rPr lang="en-US" altLang="zh-TW" dirty="0" err="1">
                <a:solidFill>
                  <a:srgbClr val="FF0000"/>
                </a:solidFill>
              </a:rPr>
              <a:t>myProject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63A628-5F4F-4C0C-BE18-6F30770C0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0" r="40779" b="21761"/>
          <a:stretch/>
        </p:blipFill>
        <p:spPr>
          <a:xfrm>
            <a:off x="1048975" y="2668098"/>
            <a:ext cx="5262563" cy="331346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38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開啟關閉安全性的</a:t>
            </a:r>
            <a:r>
              <a:rPr lang="en-US" altLang="zh-TW" dirty="0"/>
              <a:t>Chrome(1/6)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6" y="1196752"/>
            <a:ext cx="3839915" cy="5060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520951" y="5085184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對</a:t>
            </a:r>
            <a:r>
              <a:rPr lang="en-US" altLang="zh-TW" sz="2400" b="1" dirty="0">
                <a:solidFill>
                  <a:schemeClr val="bg1"/>
                </a:solidFill>
              </a:rPr>
              <a:t>Chrome</a:t>
            </a:r>
            <a:r>
              <a:rPr lang="zh-TW" altLang="en-US" sz="2400" b="1" dirty="0">
                <a:solidFill>
                  <a:schemeClr val="bg1"/>
                </a:solidFill>
              </a:rPr>
              <a:t>捷徑按下右鍵 </a:t>
            </a:r>
            <a:r>
              <a:rPr lang="en-US" altLang="zh-TW" sz="2400" b="1" dirty="0">
                <a:solidFill>
                  <a:schemeClr val="bg1"/>
                </a:solidFill>
              </a:rPr>
              <a:t>&gt;&gt;</a:t>
            </a:r>
            <a:r>
              <a:rPr lang="zh-TW" altLang="en-US" sz="2400" b="1" dirty="0">
                <a:solidFill>
                  <a:schemeClr val="bg1"/>
                </a:solidFill>
              </a:rPr>
              <a:t> 點選內容</a:t>
            </a:r>
          </a:p>
        </p:txBody>
      </p:sp>
      <p:sp>
        <p:nvSpPr>
          <p:cNvPr id="7" name="矩形 6"/>
          <p:cNvSpPr/>
          <p:nvPr/>
        </p:nvSpPr>
        <p:spPr>
          <a:xfrm>
            <a:off x="1424608" y="5954960"/>
            <a:ext cx="2424015" cy="3083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373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開啟關閉安全性的</a:t>
            </a:r>
            <a:r>
              <a:rPr lang="en-US" altLang="zh-TW" dirty="0"/>
              <a:t>Chrome(2/6)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005657" y="2683940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複製</a:t>
            </a:r>
            <a:r>
              <a:rPr lang="en-US" altLang="zh-TW" sz="2400" b="1" dirty="0">
                <a:solidFill>
                  <a:schemeClr val="bg1"/>
                </a:solidFill>
              </a:rPr>
              <a:t>chrome.exe</a:t>
            </a:r>
            <a:r>
              <a:rPr lang="zh-TW" altLang="en-US" sz="2400" b="1" dirty="0">
                <a:solidFill>
                  <a:schemeClr val="bg1"/>
                </a:solidFill>
              </a:rPr>
              <a:t>前面的路徑</a:t>
            </a:r>
            <a:br>
              <a:rPr lang="en-US" altLang="zh-TW" sz="2400" b="1" dirty="0">
                <a:solidFill>
                  <a:schemeClr val="bg1"/>
                </a:solidFill>
              </a:rPr>
            </a:br>
            <a:r>
              <a:rPr lang="zh-TW" altLang="en-US" sz="2400" b="1" dirty="0">
                <a:solidFill>
                  <a:schemeClr val="bg1"/>
                </a:solidFill>
              </a:rPr>
              <a:t>最前面的雙引號不要複製到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261" y="925575"/>
            <a:ext cx="4141200" cy="57225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12640" y="2760586"/>
            <a:ext cx="2424015" cy="3083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888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開啟關閉安全性的</a:t>
            </a:r>
            <a:r>
              <a:rPr lang="en-US" altLang="zh-TW" dirty="0"/>
              <a:t>Chrome(3/6)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880" y="1257518"/>
            <a:ext cx="5601766" cy="486488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8702" y="1844824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打開</a:t>
            </a:r>
            <a:r>
              <a:rPr lang="en-US" altLang="zh-TW" sz="2400" b="1" dirty="0">
                <a:solidFill>
                  <a:schemeClr val="bg1"/>
                </a:solidFill>
              </a:rPr>
              <a:t>CMD(</a:t>
            </a:r>
            <a:r>
              <a:rPr lang="zh-TW" altLang="en-US" sz="2400" b="1" dirty="0">
                <a:solidFill>
                  <a:schemeClr val="bg1"/>
                </a:solidFill>
              </a:rPr>
              <a:t>命令提示字元</a:t>
            </a:r>
            <a:r>
              <a:rPr lang="en-US" altLang="zh-TW" sz="2400" b="1" dirty="0">
                <a:solidFill>
                  <a:schemeClr val="bg1"/>
                </a:solidFill>
              </a:rPr>
              <a:t>)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38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652EE-B503-8041-B2AF-EAEBE7E9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243578"/>
            <a:ext cx="8412432" cy="737150"/>
          </a:xfrm>
        </p:spPr>
        <p:txBody>
          <a:bodyPr/>
          <a:lstStyle/>
          <a:p>
            <a:r>
              <a:rPr kumimoji="1" lang="en-US" altLang="zh-TW" dirty="0" err="1"/>
              <a:t>WebVR</a:t>
            </a:r>
            <a:r>
              <a:rPr kumimoji="1" lang="zh-TW" altLang="en-US" dirty="0"/>
              <a:t> </a:t>
            </a:r>
            <a:r>
              <a:rPr kumimoji="1" lang="en-US" altLang="zh-TW" dirty="0"/>
              <a:t>API</a:t>
            </a:r>
            <a:endParaRPr kumimoji="1"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B8D5EA1-D3EC-A74B-BA2C-77AA457F69BC}"/>
              </a:ext>
            </a:extLst>
          </p:cNvPr>
          <p:cNvSpPr txBox="1">
            <a:spLocks/>
          </p:cNvSpPr>
          <p:nvPr/>
        </p:nvSpPr>
        <p:spPr>
          <a:xfrm>
            <a:off x="230224" y="1196752"/>
            <a:ext cx="9361040" cy="37076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248166">
              <a:lnSpc>
                <a:spcPct val="100000"/>
              </a:lnSpc>
            </a:pPr>
            <a:r>
              <a:rPr lang="en-US" altLang="zh-TW" sz="2800" b="1" dirty="0">
                <a:effectLst/>
                <a:ea typeface="微軟正黑體"/>
              </a:rPr>
              <a:t> Three.js</a:t>
            </a:r>
          </a:p>
          <a:p>
            <a:pPr lvl="1" indent="-248166"/>
            <a:r>
              <a:rPr lang="zh-TW" altLang="en-US" sz="2400" b="1" dirty="0">
                <a:effectLst/>
                <a:ea typeface="微軟正黑體"/>
              </a:rPr>
              <a:t> 用於開發 </a:t>
            </a:r>
            <a:r>
              <a:rPr lang="en-US" altLang="zh-TW" sz="2400" b="1" dirty="0" err="1">
                <a:effectLst/>
                <a:ea typeface="微軟正黑體"/>
              </a:rPr>
              <a:t>WebGL</a:t>
            </a:r>
            <a:r>
              <a:rPr lang="en-US" altLang="zh-TW" sz="2400" b="1" dirty="0">
                <a:effectLst/>
                <a:ea typeface="微軟正黑體"/>
              </a:rPr>
              <a:t> </a:t>
            </a:r>
            <a:r>
              <a:rPr lang="zh-TW" altLang="en-US" sz="2400" b="1" dirty="0">
                <a:effectLst/>
                <a:ea typeface="微軟正黑體"/>
              </a:rPr>
              <a:t>的 </a:t>
            </a:r>
            <a:r>
              <a:rPr lang="en-US" altLang="zh-TW" sz="2400" b="1" dirty="0">
                <a:effectLst/>
                <a:ea typeface="微軟正黑體"/>
              </a:rPr>
              <a:t>JavaScript </a:t>
            </a:r>
            <a:r>
              <a:rPr lang="zh-TW" altLang="en-US" sz="2400" b="1" dirty="0">
                <a:effectLst/>
                <a:ea typeface="微軟正黑體"/>
              </a:rPr>
              <a:t>函數庫</a:t>
            </a:r>
          </a:p>
          <a:p>
            <a:pPr lvl="1" indent="-248166"/>
            <a:r>
              <a:rPr lang="zh-TW" altLang="en-US" sz="2400" b="1" dirty="0">
                <a:effectLst/>
                <a:ea typeface="微軟正黑體"/>
              </a:rPr>
              <a:t> 讓使用者不用太了解底層原理也可以開發 </a:t>
            </a:r>
            <a:r>
              <a:rPr lang="en-US" altLang="zh-TW" sz="2400" b="1" dirty="0" err="1">
                <a:effectLst/>
                <a:ea typeface="微軟正黑體"/>
              </a:rPr>
              <a:t>WebGL</a:t>
            </a:r>
            <a:endParaRPr lang="en-US" altLang="zh-TW" sz="2400" b="1" dirty="0">
              <a:effectLst/>
              <a:ea typeface="微軟正黑體"/>
            </a:endParaRPr>
          </a:p>
          <a:p>
            <a:pPr lvl="1" indent="-248166"/>
            <a:r>
              <a:rPr lang="en-US" altLang="zh-TW" sz="2400" b="1" dirty="0">
                <a:effectLst/>
                <a:ea typeface="微軟正黑體"/>
                <a:hlinkClick r:id="rId2"/>
              </a:rPr>
              <a:t> https://threejs.org</a:t>
            </a:r>
            <a:endParaRPr lang="en-US" altLang="zh-TW" sz="2400" b="1" dirty="0">
              <a:effectLst/>
              <a:ea typeface="微軟正黑體"/>
            </a:endParaRPr>
          </a:p>
          <a:p>
            <a:pPr indent="-248166"/>
            <a:r>
              <a:rPr lang="en-US" altLang="zh-TW" sz="2800" b="1" dirty="0">
                <a:solidFill>
                  <a:srgbClr val="FF9393"/>
                </a:solidFill>
                <a:effectLst/>
                <a:ea typeface="微軟正黑體"/>
              </a:rPr>
              <a:t> A-Frame</a:t>
            </a:r>
          </a:p>
          <a:p>
            <a:pPr lvl="1" indent="-248166"/>
            <a:r>
              <a:rPr lang="zh-TW" altLang="en-US" sz="2400" b="1" dirty="0">
                <a:effectLst/>
                <a:ea typeface="微軟正黑體"/>
              </a:rPr>
              <a:t> 以 </a:t>
            </a:r>
            <a:r>
              <a:rPr lang="en-US" altLang="zh-TW" sz="2400" b="1" dirty="0">
                <a:effectLst/>
                <a:ea typeface="微軟正黑體"/>
              </a:rPr>
              <a:t>Three.js </a:t>
            </a:r>
            <a:r>
              <a:rPr lang="zh-TW" altLang="en-US" sz="2400" b="1" dirty="0">
                <a:effectLst/>
                <a:ea typeface="微軟正黑體"/>
              </a:rPr>
              <a:t>為底延伸出來</a:t>
            </a:r>
          </a:p>
          <a:p>
            <a:pPr lvl="1" indent="-248166"/>
            <a:r>
              <a:rPr lang="zh-TW" altLang="en-US" sz="2400" b="1" dirty="0">
                <a:effectLst/>
                <a:ea typeface="微軟正黑體"/>
              </a:rPr>
              <a:t> 以</a:t>
            </a:r>
            <a:r>
              <a:rPr lang="zh-TW" altLang="en-US" sz="2400" b="1" dirty="0">
                <a:solidFill>
                  <a:srgbClr val="FFFF00"/>
                </a:solidFill>
                <a:effectLst/>
                <a:ea typeface="微軟正黑體"/>
              </a:rPr>
              <a:t>體驗 </a:t>
            </a:r>
            <a:r>
              <a:rPr lang="en-US" altLang="zh-TW" sz="2400" b="1" dirty="0">
                <a:solidFill>
                  <a:srgbClr val="FFFF00"/>
                </a:solidFill>
                <a:effectLst/>
                <a:ea typeface="微軟正黑體"/>
              </a:rPr>
              <a:t>VR </a:t>
            </a:r>
            <a:r>
              <a:rPr lang="zh-TW" altLang="en-US" sz="2400" b="1" dirty="0">
                <a:effectLst/>
                <a:ea typeface="微軟正黑體"/>
              </a:rPr>
              <a:t>為出發點的開源網頁框架，讓瀏覽器支援</a:t>
            </a:r>
            <a:r>
              <a:rPr lang="en-US" altLang="zh-TW" sz="2400" b="1" dirty="0">
                <a:effectLst/>
                <a:ea typeface="微軟正黑體"/>
              </a:rPr>
              <a:t>VR</a:t>
            </a:r>
            <a:r>
              <a:rPr lang="zh-TW" altLang="en-US" sz="2400" b="1" dirty="0">
                <a:effectLst/>
                <a:ea typeface="微軟正黑體"/>
              </a:rPr>
              <a:t>載具</a:t>
            </a:r>
          </a:p>
          <a:p>
            <a:pPr lvl="1" indent="-248166"/>
            <a:r>
              <a:rPr lang="en-US" altLang="zh-TW" sz="2400" b="1" dirty="0">
                <a:effectLst/>
                <a:ea typeface="微軟正黑體"/>
                <a:hlinkClick r:id="rId3"/>
              </a:rPr>
              <a:t> https://aframe.io/</a:t>
            </a:r>
            <a:endParaRPr lang="en-US" altLang="zh-TW" sz="2400" b="1" dirty="0">
              <a:effectLst/>
              <a:ea typeface="微軟正黑體"/>
            </a:endParaRPr>
          </a:p>
          <a:p>
            <a:pPr lvl="1" indent="-248166"/>
            <a:r>
              <a:rPr lang="zh-TW" altLang="en-US" sz="24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</a:rPr>
              <a:t> 本次 </a:t>
            </a:r>
            <a:r>
              <a:rPr lang="en-US" altLang="zh-TW" sz="24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</a:rPr>
              <a:t>WebVR</a:t>
            </a:r>
            <a:r>
              <a:rPr lang="en-US" altLang="zh-TW" sz="24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</a:rPr>
              <a:t> </a:t>
            </a:r>
            <a:r>
              <a:rPr lang="zh-TW" altLang="en-US" sz="24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</a:rPr>
              <a:t>教學的主角</a:t>
            </a:r>
            <a:endParaRPr lang="en-US" altLang="zh-TW" sz="2400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lvl="1" indent="-248166"/>
            <a:r>
              <a:rPr kumimoji="1" lang="zh-TW" altLang="en-US" sz="2400" b="1" dirty="0">
                <a:effectLst/>
                <a:ea typeface="微軟正黑體"/>
              </a:rPr>
              <a:t> 撰寫簡單且強大</a:t>
            </a:r>
            <a:r>
              <a:rPr lang="zh-TW" altLang="en-US" sz="2400" b="1" dirty="0">
                <a:effectLst/>
                <a:ea typeface="微軟正黑體"/>
              </a:rPr>
              <a:t>，</a:t>
            </a:r>
            <a:r>
              <a:rPr kumimoji="1" lang="zh-TW" altLang="en-US" sz="2400" b="1" dirty="0">
                <a:effectLst/>
                <a:ea typeface="微軟正黑體"/>
              </a:rPr>
              <a:t>利於初學者開發學習</a:t>
            </a:r>
            <a:endParaRPr lang="zh-TW" altLang="en-US" sz="2400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48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開啟關閉安全性的</a:t>
            </a:r>
            <a:r>
              <a:rPr lang="en-US" altLang="zh-TW" dirty="0"/>
              <a:t>Chrome(4/6)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36576" y="1196752"/>
            <a:ext cx="7416824" cy="5184576"/>
          </a:xfrm>
        </p:spPr>
        <p:txBody>
          <a:bodyPr>
            <a:normAutofit/>
          </a:bodyPr>
          <a:lstStyle/>
          <a:p>
            <a:r>
              <a:rPr lang="zh-TW" altLang="en-US" dirty="0"/>
              <a:t>輸入：</a:t>
            </a:r>
            <a:br>
              <a:rPr lang="en-US" altLang="zh-TW" dirty="0"/>
            </a:br>
            <a:r>
              <a:rPr lang="en-US" altLang="zh-TW" dirty="0"/>
              <a:t>&gt;&gt;</a:t>
            </a:r>
            <a:r>
              <a:rPr lang="zh-TW" altLang="en-US" dirty="0"/>
              <a:t> </a:t>
            </a:r>
            <a:r>
              <a:rPr lang="en-US" altLang="zh-TW" dirty="0"/>
              <a:t>cd 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剛剛複製的路徑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如：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&gt;&gt;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cd C:\Program Files (x86)\Google\Chrome\Application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以及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&gt;&gt;</a:t>
            </a:r>
            <a:r>
              <a:rPr lang="zh-TW" altLang="en-US" dirty="0"/>
              <a:t> </a:t>
            </a:r>
            <a:r>
              <a:rPr lang="en-US" altLang="zh-TW" dirty="0"/>
              <a:t>chrome.exe --user-data-</a:t>
            </a:r>
            <a:r>
              <a:rPr lang="en-US" altLang="zh-TW" dirty="0" err="1"/>
              <a:t>dir</a:t>
            </a:r>
            <a:r>
              <a:rPr lang="en-US" altLang="zh-TW" dirty="0"/>
              <a:t>="C:/Chrome dev session" --disable-web-security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39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開啟關閉安全性的</a:t>
            </a:r>
            <a:r>
              <a:rPr lang="en-US" altLang="zh-TW" dirty="0"/>
              <a:t>Chrome(5/6)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1196752"/>
            <a:ext cx="8543925" cy="52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0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開啟關閉安全性的</a:t>
            </a:r>
            <a:r>
              <a:rPr lang="en-US" altLang="zh-TW" dirty="0"/>
              <a:t>Chrome(6/6)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709" y="1124744"/>
            <a:ext cx="8634426" cy="49685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1037" y="1844824"/>
            <a:ext cx="4704011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76536" y="2222277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出現此行字代表開啟成功！</a:t>
            </a:r>
            <a:br>
              <a:rPr lang="en-US" altLang="zh-TW" sz="24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zh-TW" altLang="en-US" sz="2400" b="1" dirty="0">
                <a:solidFill>
                  <a:schemeClr val="tx1">
                    <a:lumMod val="75000"/>
                  </a:schemeClr>
                </a:solidFill>
              </a:rPr>
              <a:t>注意：此模式的瀏覽器，僅供測試自己的網頁，請不要拿來瀏覽其他網站，可能會有安全性疑慮。</a:t>
            </a:r>
          </a:p>
        </p:txBody>
      </p:sp>
    </p:spTree>
    <p:extLst>
      <p:ext uri="{BB962C8B-B14F-4D97-AF65-F5344CB8AC3E}">
        <p14:creationId xmlns:p14="http://schemas.microsoft.com/office/powerpoint/2010/main" val="2258856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2782" y="207317"/>
            <a:ext cx="8952483" cy="69269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在此模式下打開</a:t>
            </a:r>
            <a:r>
              <a:rPr lang="en-US" altLang="zh-TW" dirty="0" err="1"/>
              <a:t>Example+Solution</a:t>
            </a:r>
            <a:r>
              <a:rPr lang="zh-TW" altLang="en-US" dirty="0"/>
              <a:t>資料夾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3" y="1772816"/>
            <a:ext cx="7072330" cy="474003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623868" y="1105581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將資料夾拖曳進瀏覽器，按</a:t>
            </a:r>
            <a:r>
              <a:rPr lang="en-US" altLang="zh-TW" sz="2400" b="1" dirty="0">
                <a:solidFill>
                  <a:schemeClr val="bg1"/>
                </a:solidFill>
              </a:rPr>
              <a:t>Enter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65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成品預覽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index.html - Google Chrome 2021-05-08 00-24-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2962" y="1201295"/>
            <a:ext cx="8086872" cy="54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668D7-FEAA-A44E-AA84-147E91EA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2132856"/>
            <a:ext cx="8345438" cy="1955043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TW" altLang="en-US" sz="4000" dirty="0"/>
              <a:t>程式實作</a:t>
            </a:r>
            <a:br>
              <a:rPr kumimoji="1" lang="en-US" altLang="zh-TW" dirty="0"/>
            </a:br>
            <a:br>
              <a:rPr kumimoji="1" lang="en-US" altLang="zh-TW" sz="3575" dirty="0">
                <a:solidFill>
                  <a:schemeClr val="bg1"/>
                </a:solidFill>
              </a:rPr>
            </a:br>
            <a:r>
              <a:rPr kumimoji="1" lang="zh-TW" altLang="en-US" dirty="0">
                <a:solidFill>
                  <a:schemeClr val="bg1"/>
                </a:solidFill>
              </a:rPr>
              <a:t>。</a:t>
            </a:r>
            <a:r>
              <a:rPr kumimoji="1" lang="en-US" altLang="zh-TW" dirty="0">
                <a:solidFill>
                  <a:schemeClr val="bg1"/>
                </a:solidFill>
              </a:rPr>
              <a:t>HTML</a:t>
            </a:r>
            <a:br>
              <a:rPr kumimoji="1" lang="en-US" altLang="zh-TW" dirty="0">
                <a:solidFill>
                  <a:schemeClr val="bg1"/>
                </a:solidFill>
              </a:rPr>
            </a:br>
            <a:r>
              <a:rPr kumimoji="1" lang="zh-TW" altLang="en-US" dirty="0">
                <a:solidFill>
                  <a:schemeClr val="bg1"/>
                </a:solidFill>
              </a:rPr>
              <a:t>。</a:t>
            </a:r>
            <a:r>
              <a:rPr kumimoji="1" lang="en-US" altLang="zh-TW" dirty="0">
                <a:solidFill>
                  <a:schemeClr val="bg1"/>
                </a:solidFill>
              </a:rPr>
              <a:t>A-frame:</a:t>
            </a:r>
            <a:r>
              <a:rPr kumimoji="1" lang="zh-TW" altLang="en-US" dirty="0">
                <a:solidFill>
                  <a:schemeClr val="bg1"/>
                </a:solidFill>
              </a:rPr>
              <a:t> </a:t>
            </a:r>
            <a:r>
              <a:rPr kumimoji="1" lang="zh-TW" altLang="en-US" sz="2700" dirty="0">
                <a:solidFill>
                  <a:schemeClr val="bg1"/>
                </a:solidFill>
              </a:rPr>
              <a:t>介紹</a:t>
            </a:r>
            <a:r>
              <a:rPr kumimoji="1" lang="en-US" altLang="zh-TW" sz="2700" dirty="0">
                <a:solidFill>
                  <a:schemeClr val="bg1"/>
                </a:solidFill>
              </a:rPr>
              <a:t>/</a:t>
            </a:r>
            <a:r>
              <a:rPr kumimoji="1" lang="zh-TW" altLang="en-US" sz="2700" dirty="0">
                <a:solidFill>
                  <a:schemeClr val="bg1"/>
                </a:solidFill>
              </a:rPr>
              <a:t>架構</a:t>
            </a:r>
            <a:r>
              <a:rPr kumimoji="1" lang="en-US" altLang="zh-TW" sz="2700" dirty="0">
                <a:solidFill>
                  <a:schemeClr val="bg1"/>
                </a:solidFill>
              </a:rPr>
              <a:t>/</a:t>
            </a:r>
            <a:r>
              <a:rPr kumimoji="1" lang="zh-TW" altLang="en-US" sz="2700" dirty="0">
                <a:solidFill>
                  <a:schemeClr val="bg1"/>
                </a:solidFill>
              </a:rPr>
              <a:t>標籤</a:t>
            </a:r>
            <a:r>
              <a:rPr kumimoji="1" lang="en-US" altLang="zh-TW" sz="2700" dirty="0">
                <a:solidFill>
                  <a:schemeClr val="bg1"/>
                </a:solidFill>
              </a:rPr>
              <a:t>/</a:t>
            </a:r>
            <a:r>
              <a:rPr kumimoji="1" lang="zh-TW" altLang="en-US" sz="2700" dirty="0">
                <a:solidFill>
                  <a:schemeClr val="bg1"/>
                </a:solidFill>
              </a:rPr>
              <a:t>屬性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41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2F86A-44B4-6A40-BF01-656844D4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HTML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77C55EB-D1A9-4F43-9281-8CEE2AAAB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5" y="1340768"/>
            <a:ext cx="8412432" cy="4867358"/>
          </a:xfrm>
        </p:spPr>
        <p:txBody>
          <a:bodyPr>
            <a:noAutofit/>
          </a:bodyPr>
          <a:lstStyle/>
          <a:p>
            <a:pPr indent="-248166"/>
            <a:r>
              <a:rPr lang="en-US" altLang="zh-TW" sz="2400" dirty="0">
                <a:latin typeface="+mj-ea"/>
                <a:ea typeface="+mj-ea"/>
              </a:rPr>
              <a:t>HTML</a:t>
            </a:r>
            <a:r>
              <a:rPr lang="zh-CN" altLang="en-US" sz="2400" dirty="0">
                <a:latin typeface="+mj-ea"/>
                <a:ea typeface="+mj-ea"/>
              </a:rPr>
              <a:t>全名為</a:t>
            </a:r>
            <a:r>
              <a:rPr lang="en-US" altLang="zh-CN" sz="2400" dirty="0">
                <a:latin typeface="+mj-ea"/>
                <a:ea typeface="+mj-ea"/>
              </a:rPr>
              <a:t>Hyper Text Markup Language,</a:t>
            </a:r>
            <a:br>
              <a:rPr lang="en-US" altLang="zh-CN" sz="2400" dirty="0">
                <a:latin typeface="+mj-ea"/>
                <a:ea typeface="+mj-ea"/>
              </a:rPr>
            </a:br>
            <a:r>
              <a:rPr lang="zh-CN" altLang="en-US" sz="2400" dirty="0">
                <a:latin typeface="+mj-ea"/>
                <a:ea typeface="+mj-ea"/>
              </a:rPr>
              <a:t>超文本標記語言，網頁常用的標記語言（非程式語言）</a:t>
            </a:r>
            <a:endParaRPr lang="en-US" altLang="zh-CN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  <a:p>
            <a:pPr indent="-248166"/>
            <a:r>
              <a:rPr lang="zh-CN" altLang="en-US" sz="2400" dirty="0">
                <a:latin typeface="+mj-ea"/>
                <a:ea typeface="+mj-ea"/>
              </a:rPr>
              <a:t>標記語言與程式語言差別：</a:t>
            </a:r>
            <a:br>
              <a:rPr lang="en-US" altLang="zh-CN" sz="2400" dirty="0">
                <a:latin typeface="+mj-ea"/>
                <a:ea typeface="+mj-ea"/>
              </a:rPr>
            </a:br>
            <a:r>
              <a:rPr lang="zh-CN" altLang="en-US" sz="2400" dirty="0">
                <a:latin typeface="+mj-ea"/>
                <a:ea typeface="+mj-ea"/>
              </a:rPr>
              <a:t>程式語言</a:t>
            </a:r>
            <a:r>
              <a:rPr lang="zh-TW" altLang="en-US" sz="2400" dirty="0">
                <a:latin typeface="+mj-ea"/>
                <a:ea typeface="+mj-ea"/>
              </a:rPr>
              <a:t>：用來跟計算機溝通並且能將其定義的語言</a:t>
            </a:r>
            <a:br>
              <a:rPr lang="en-US" altLang="zh-TW" sz="2400" dirty="0">
                <a:latin typeface="+mj-ea"/>
                <a:ea typeface="+mj-ea"/>
              </a:rPr>
            </a:br>
            <a:r>
              <a:rPr lang="zh-CN" altLang="en-US" sz="2400" dirty="0">
                <a:latin typeface="+mj-ea"/>
                <a:ea typeface="+mj-ea"/>
              </a:rPr>
              <a:t>標記語言：語言裡沒有邏輯，例如：</a:t>
            </a:r>
            <a:r>
              <a:rPr lang="en-US" altLang="zh-CN" sz="2400" dirty="0">
                <a:latin typeface="+mj-ea"/>
                <a:ea typeface="+mj-ea"/>
              </a:rPr>
              <a:t>html</a:t>
            </a:r>
            <a:r>
              <a:rPr lang="zh-CN" altLang="en-US" sz="2400" dirty="0">
                <a:latin typeface="+mj-ea"/>
                <a:ea typeface="+mj-ea"/>
              </a:rPr>
              <a:t>裡沒有</a:t>
            </a:r>
            <a:r>
              <a:rPr lang="en-US" altLang="zh-CN" sz="2400" dirty="0">
                <a:latin typeface="+mj-ea"/>
                <a:ea typeface="+mj-ea"/>
              </a:rPr>
              <a:t>if else</a:t>
            </a:r>
          </a:p>
          <a:p>
            <a:pPr indent="-248166"/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學習資源</a:t>
            </a:r>
            <a:endParaRPr lang="en-US" altLang="zh-CN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  <a:p>
            <a:pPr lvl="1" indent="-248166"/>
            <a:r>
              <a:rPr lang="en-US" altLang="zh-CN" dirty="0">
                <a:latin typeface="+mj-ea"/>
                <a:ea typeface="+mj-ea"/>
              </a:rPr>
              <a:t>W3Schools</a:t>
            </a:r>
            <a:r>
              <a:rPr lang="zh-CN" altLang="en-US" dirty="0">
                <a:latin typeface="+mj-ea"/>
                <a:ea typeface="+mj-ea"/>
              </a:rPr>
              <a:t>：</a:t>
            </a:r>
            <a:r>
              <a:rPr lang="en-US" altLang="zh-TW" dirty="0">
                <a:latin typeface="+mj-ea"/>
                <a:ea typeface="+mj-ea"/>
                <a:hlinkClick r:id="rId3"/>
              </a:rPr>
              <a:t>https://www.w3schools.com/</a:t>
            </a:r>
            <a:endParaRPr lang="en-US" altLang="zh-TW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  <a:p>
            <a:pPr lvl="1" indent="-248166"/>
            <a:r>
              <a:rPr lang="en-US" altLang="zh-TW" dirty="0">
                <a:latin typeface="+mj-ea"/>
                <a:ea typeface="+mj-ea"/>
              </a:rPr>
              <a:t>HTML</a:t>
            </a:r>
            <a:r>
              <a:rPr lang="zh-TW" altLang="en-US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HTML5</a:t>
            </a:r>
            <a:r>
              <a:rPr lang="zh-TW" altLang="en-US" dirty="0">
                <a:latin typeface="+mj-ea"/>
                <a:ea typeface="+mj-ea"/>
              </a:rPr>
              <a:t>特性</a:t>
            </a:r>
            <a:r>
              <a:rPr lang="en-US" altLang="zh-TW" dirty="0">
                <a:latin typeface="+mj-ea"/>
                <a:ea typeface="+mj-ea"/>
              </a:rPr>
              <a:t>(</a:t>
            </a:r>
            <a:r>
              <a:rPr lang="zh-TW" altLang="en-US" dirty="0">
                <a:latin typeface="+mj-ea"/>
                <a:ea typeface="+mj-ea"/>
              </a:rPr>
              <a:t>程式前言</a:t>
            </a:r>
            <a:r>
              <a:rPr lang="en-US" altLang="zh-TW" dirty="0">
                <a:latin typeface="+mj-ea"/>
                <a:ea typeface="+mj-ea"/>
              </a:rPr>
              <a:t>)</a:t>
            </a:r>
            <a:r>
              <a:rPr lang="zh-TW" altLang="en-US" dirty="0">
                <a:latin typeface="+mj-ea"/>
                <a:ea typeface="+mj-ea"/>
              </a:rPr>
              <a:t>：</a:t>
            </a:r>
            <a:r>
              <a:rPr lang="en-US" altLang="zh-TW" u="sng" dirty="0">
                <a:solidFill>
                  <a:srgbClr val="D36012"/>
                </a:solidFill>
                <a:latin typeface="+mj-ea"/>
                <a:ea typeface="+mj-ea"/>
              </a:rPr>
              <a:t>https://codertw.com/</a:t>
            </a:r>
            <a:r>
              <a:rPr lang="zh-TW" altLang="en-US" u="sng" dirty="0">
                <a:solidFill>
                  <a:srgbClr val="D36012"/>
                </a:solidFill>
                <a:latin typeface="+mj-ea"/>
                <a:ea typeface="+mj-ea"/>
              </a:rPr>
              <a:t>前端開發</a:t>
            </a:r>
            <a:r>
              <a:rPr lang="en-US" altLang="zh-TW" u="sng" dirty="0">
                <a:solidFill>
                  <a:srgbClr val="D36012"/>
                </a:solidFill>
                <a:latin typeface="+mj-ea"/>
                <a:ea typeface="+mj-ea"/>
              </a:rPr>
              <a:t>/162237/</a:t>
            </a:r>
            <a:endParaRPr lang="zh-TW" alt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D36012"/>
              </a:solidFill>
              <a:latin typeface="+mj-ea"/>
              <a:ea typeface="+mj-ea"/>
            </a:endParaRPr>
          </a:p>
          <a:p>
            <a:pPr indent="-248166"/>
            <a:endParaRPr lang="zh-TW" altLang="en-US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圖片 4" descr="一張含有 標誌 的圖片&#10;&#10;自動產生的描述">
            <a:extLst>
              <a:ext uri="{FF2B5EF4-FFF2-40B4-BE49-F238E27FC236}">
                <a16:creationId xmlns:a16="http://schemas.microsoft.com/office/drawing/2014/main" id="{E9846F8E-FAFF-D245-9F02-2E362E8F2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09" y="4689966"/>
            <a:ext cx="1337468" cy="15181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90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2F86A-44B4-6A40-BF01-656844D4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HTML</a:t>
            </a:r>
            <a:r>
              <a:rPr kumimoji="1" lang="zh-TW" altLang="en-US" dirty="0"/>
              <a:t> 基本架構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51" y="2564904"/>
            <a:ext cx="9417496" cy="2405929"/>
          </a:xfrm>
          <a:prstGeom prst="rect">
            <a:avLst/>
          </a:prstGeom>
        </p:spPr>
      </p:pic>
      <p:sp>
        <p:nvSpPr>
          <p:cNvPr id="9" name="右大括弧 8"/>
          <p:cNvSpPr/>
          <p:nvPr/>
        </p:nvSpPr>
        <p:spPr>
          <a:xfrm rot="-5400000">
            <a:off x="2042009" y="2307542"/>
            <a:ext cx="277366" cy="180020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大括弧 9"/>
          <p:cNvSpPr/>
          <p:nvPr/>
        </p:nvSpPr>
        <p:spPr>
          <a:xfrm rot="-5400000">
            <a:off x="7203251" y="2284209"/>
            <a:ext cx="252028" cy="187220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右大括弧 10"/>
          <p:cNvSpPr/>
          <p:nvPr/>
        </p:nvSpPr>
        <p:spPr>
          <a:xfrm rot="5400000" flipV="1">
            <a:off x="4647246" y="2619190"/>
            <a:ext cx="179463" cy="331236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右大括弧 11"/>
          <p:cNvSpPr/>
          <p:nvPr/>
        </p:nvSpPr>
        <p:spPr>
          <a:xfrm rot="5400000" flipV="1">
            <a:off x="4713920" y="1533736"/>
            <a:ext cx="118120" cy="698477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20552" y="2293712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Opening tag</a:t>
            </a:r>
            <a:endParaRPr lang="zh-TW" altLang="en-US" sz="3200" dirty="0" err="1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65069" y="2255787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Closing tag</a:t>
            </a:r>
            <a:endParaRPr lang="zh-TW" altLang="en-US" sz="3200" dirty="0" err="1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746866" y="4382289"/>
            <a:ext cx="198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Content</a:t>
            </a:r>
            <a:endParaRPr lang="zh-TW" altLang="en-US" sz="3200" dirty="0" err="1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782869" y="5225375"/>
            <a:ext cx="198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Element</a:t>
            </a:r>
            <a:endParaRPr lang="zh-TW" altLang="en-US" sz="3200" dirty="0" err="1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866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2F86A-44B4-6A40-BF01-656844D4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zh-TW" altLang="en-US" dirty="0"/>
              <a:t>屬性</a:t>
            </a:r>
            <a:r>
              <a:rPr kumimoji="1" lang="en-US" altLang="zh-TW" dirty="0"/>
              <a:t>(Attribute)</a:t>
            </a:r>
            <a:endParaRPr kumimoji="1"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333" y="2132856"/>
            <a:ext cx="9253332" cy="2232248"/>
          </a:xfrm>
          <a:prstGeom prst="rect">
            <a:avLst/>
          </a:prstGeom>
        </p:spPr>
      </p:pic>
      <p:sp>
        <p:nvSpPr>
          <p:cNvPr id="9" name="右大括弧 8"/>
          <p:cNvSpPr/>
          <p:nvPr/>
        </p:nvSpPr>
        <p:spPr>
          <a:xfrm rot="-5400000">
            <a:off x="3070195" y="1474185"/>
            <a:ext cx="309228" cy="259229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28664" y="1840468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Attribute</a:t>
            </a:r>
            <a:endParaRPr lang="zh-TW" altLang="en-US" sz="3200" dirty="0" err="1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15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2F86A-44B4-6A40-BF01-656844D4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zh-TW" altLang="en-US" dirty="0"/>
              <a:t>巢狀元素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705" y="1484784"/>
            <a:ext cx="9296396" cy="30243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4360825"/>
            <a:ext cx="9293300" cy="1720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1705" y="2420888"/>
            <a:ext cx="9296396" cy="108012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01705" y="4578541"/>
            <a:ext cx="9296396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0174" y="1445005"/>
            <a:ext cx="782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solidFill>
                  <a:srgbClr val="92D050"/>
                </a:solidFill>
              </a:rPr>
              <a:t>O</a:t>
            </a:r>
            <a:endParaRPr lang="zh-TW" altLang="en-US" sz="6000" b="1" dirty="0" err="1">
              <a:solidFill>
                <a:srgbClr val="92D05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72653" y="3541179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solidFill>
                  <a:srgbClr val="C00000"/>
                </a:solidFill>
              </a:rPr>
              <a:t>X</a:t>
            </a:r>
            <a:endParaRPr lang="zh-TW" altLang="en-US" sz="6000" b="1" dirty="0" err="1">
              <a:solidFill>
                <a:srgbClr val="C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4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652EE-B503-8041-B2AF-EAEBE7E9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60" y="256258"/>
            <a:ext cx="8412432" cy="652462"/>
          </a:xfrm>
        </p:spPr>
        <p:txBody>
          <a:bodyPr/>
          <a:lstStyle/>
          <a:p>
            <a:r>
              <a:rPr kumimoji="1" lang="en-US" altLang="zh-TW" dirty="0" err="1"/>
              <a:t>WebVR</a:t>
            </a:r>
            <a:r>
              <a:rPr kumimoji="1" lang="zh-TW" altLang="en-US" dirty="0"/>
              <a:t> 運用情境範例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2DE5F-4C75-9F4F-9207-582F85ACA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50" y="5731498"/>
            <a:ext cx="8412432" cy="308415"/>
          </a:xfrm>
        </p:spPr>
        <p:txBody>
          <a:bodyPr>
            <a:normAutofit fontScale="40000" lnSpcReduction="20000"/>
          </a:bodyPr>
          <a:lstStyle/>
          <a:p>
            <a:pPr marL="29924" indent="0">
              <a:buNone/>
            </a:pPr>
            <a:r>
              <a:rPr lang="en-US" altLang="zh-TW" dirty="0">
                <a:hlinkClick r:id="rId2"/>
              </a:rPr>
              <a:t>https://drawvr.com/welcome/</a:t>
            </a:r>
            <a:endParaRPr lang="en-US" altLang="zh-TW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401399" indent="-371475">
              <a:buAutoNum type="arabicPeriod"/>
            </a:pPr>
            <a:endParaRPr lang="en-US" altLang="zh-TW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401399" indent="-371475">
              <a:buAutoNum type="arabicPeriod"/>
            </a:pPr>
            <a:endParaRPr lang="en-US" altLang="zh-TW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401399" indent="-371475">
              <a:buAutoNum type="arabicPeriod"/>
            </a:pPr>
            <a:endParaRPr lang="zh-TW" alt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8D5EA1-D3EC-A74B-BA2C-77AA457F69BC}"/>
              </a:ext>
            </a:extLst>
          </p:cNvPr>
          <p:cNvSpPr txBox="1">
            <a:spLocks/>
          </p:cNvSpPr>
          <p:nvPr/>
        </p:nvSpPr>
        <p:spPr>
          <a:xfrm>
            <a:off x="2519370" y="1162821"/>
            <a:ext cx="4858612" cy="1287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94734" indent="0">
              <a:buNone/>
            </a:pPr>
            <a:r>
              <a:rPr lang="zh-TW" altLang="en-US" sz="2600" b="1" dirty="0">
                <a:effectLst/>
                <a:ea typeface="微軟正黑體"/>
              </a:rPr>
              <a:t>。空間展覽</a:t>
            </a:r>
            <a:r>
              <a:rPr lang="en-US" altLang="zh-TW" sz="2600" b="1" dirty="0">
                <a:effectLst/>
                <a:ea typeface="微軟正黑體"/>
              </a:rPr>
              <a:t>			</a:t>
            </a:r>
            <a:r>
              <a:rPr lang="zh-TW" altLang="en-US" sz="2600" b="1" dirty="0">
                <a:effectLst/>
                <a:ea typeface="微軟正黑體"/>
              </a:rPr>
              <a:t>。電商展示</a:t>
            </a:r>
          </a:p>
          <a:p>
            <a:pPr marL="94734" indent="0">
              <a:buNone/>
            </a:pPr>
            <a:r>
              <a:rPr lang="zh-TW" altLang="en-US" sz="2600" b="1" dirty="0">
                <a:effectLst/>
                <a:ea typeface="微軟正黑體"/>
              </a:rPr>
              <a:t>。互動遊戲</a:t>
            </a:r>
            <a:r>
              <a:rPr lang="en-US" altLang="zh-TW" sz="2600" b="1" dirty="0">
                <a:effectLst/>
                <a:ea typeface="微軟正黑體"/>
              </a:rPr>
              <a:t>			</a:t>
            </a:r>
            <a:r>
              <a:rPr lang="zh-TW" altLang="en-US" sz="2600" b="1" dirty="0">
                <a:effectLst/>
                <a:ea typeface="微軟正黑體"/>
              </a:rPr>
              <a:t>。醫療模擬</a:t>
            </a:r>
            <a:endParaRPr lang="en-US" altLang="zh-TW" sz="2600" b="1" dirty="0">
              <a:effectLst/>
              <a:ea typeface="微軟正黑體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30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B0D2B-BABD-AE41-ACAC-EE0F7A702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51" y="955616"/>
            <a:ext cx="9417496" cy="5589240"/>
          </a:xfrm>
          <a:effectLst/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altLang="zh-TW" dirty="0"/>
              <a:t>&lt;!DOCTYPE html&gt;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&lt;html&gt;</a:t>
            </a:r>
          </a:p>
          <a:p>
            <a:pPr marL="0" indent="0">
              <a:buNone/>
            </a:pPr>
            <a:r>
              <a:rPr lang="zh-TW" altLang="en-US" dirty="0"/>
              <a:t>        </a:t>
            </a:r>
            <a:r>
              <a:rPr lang="en-US" altLang="zh-TW" dirty="0"/>
              <a:t>&lt;head&gt;</a:t>
            </a:r>
          </a:p>
          <a:p>
            <a:pPr marL="0" indent="0">
              <a:buNone/>
            </a:pPr>
            <a:r>
              <a:rPr lang="en-US" altLang="zh-TW" dirty="0"/>
              <a:t> </a:t>
            </a:r>
            <a:r>
              <a:rPr lang="zh-TW" altLang="en-US" dirty="0"/>
              <a:t>            </a:t>
            </a:r>
            <a:r>
              <a:rPr lang="en-US" altLang="zh-TW" dirty="0"/>
              <a:t>&lt;title&gt;Example&lt;/title&gt;</a:t>
            </a:r>
          </a:p>
          <a:p>
            <a:pPr marL="0" indent="0">
              <a:buNone/>
            </a:pPr>
            <a:r>
              <a:rPr lang="en-US" altLang="zh-TW" dirty="0"/>
              <a:t> </a:t>
            </a:r>
            <a:r>
              <a:rPr lang="zh-TW" altLang="en-US" dirty="0"/>
              <a:t>       </a:t>
            </a:r>
            <a:r>
              <a:rPr lang="en-US" altLang="zh-TW" dirty="0"/>
              <a:t>&lt;/head&gt;</a:t>
            </a:r>
          </a:p>
          <a:p>
            <a:pPr marL="0" indent="0">
              <a:buNone/>
            </a:pPr>
            <a:r>
              <a:rPr lang="zh-TW" altLang="en-US" dirty="0"/>
              <a:t>        </a:t>
            </a:r>
            <a:r>
              <a:rPr lang="en-US" altLang="zh-TW" dirty="0"/>
              <a:t>&lt;body&gt;</a:t>
            </a:r>
          </a:p>
          <a:p>
            <a:pPr marL="0" indent="0">
              <a:buNone/>
            </a:pPr>
            <a:r>
              <a:rPr lang="zh-TW" altLang="en-US" dirty="0"/>
              <a:t>             </a:t>
            </a:r>
            <a:r>
              <a:rPr lang="en-US" altLang="zh-TW" dirty="0"/>
              <a:t>&lt;p&gt;&lt;font&gt;Hello World!&lt;/font&gt;&lt;/p&gt;</a:t>
            </a:r>
          </a:p>
          <a:p>
            <a:pPr marL="0" indent="0">
              <a:buNone/>
            </a:pPr>
            <a:r>
              <a:rPr lang="zh-TW" altLang="en-US" dirty="0"/>
              <a:t>             </a:t>
            </a:r>
            <a:r>
              <a:rPr lang="en-US" altLang="zh-TW" dirty="0"/>
              <a:t>&lt;p&gt;&lt;font color="red"&gt;Hello World!&lt;/font&gt;&lt;/p&gt;</a:t>
            </a:r>
          </a:p>
          <a:p>
            <a:pPr marL="0" indent="0">
              <a:buNone/>
            </a:pPr>
            <a:r>
              <a:rPr lang="zh-TW" altLang="en-US" dirty="0"/>
              <a:t>        </a:t>
            </a:r>
            <a:r>
              <a:rPr lang="en-US" altLang="zh-TW" dirty="0"/>
              <a:t>&lt;/body&gt;</a:t>
            </a:r>
          </a:p>
          <a:p>
            <a:pPr marL="0" indent="0">
              <a:buNone/>
            </a:pPr>
            <a:r>
              <a:rPr lang="en-US" altLang="zh-TW" dirty="0"/>
              <a:t>&lt;/html&gt;</a:t>
            </a: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en-US" altLang="zh-TW" dirty="0"/>
              <a:t>Hello World HTML</a:t>
            </a:r>
            <a:r>
              <a:rPr lang="zh-TW" altLang="en-US" dirty="0"/>
              <a:t>範例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39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en-US" altLang="zh-TW" dirty="0"/>
              <a:t>Hello World HTML</a:t>
            </a:r>
            <a:r>
              <a:rPr lang="zh-TW" altLang="en-US" dirty="0"/>
              <a:t>範例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3575" y="1061444"/>
            <a:ext cx="6838847" cy="55085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99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練習題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4507" y="1243782"/>
            <a:ext cx="8856984" cy="5112568"/>
          </a:xfrm>
        </p:spPr>
        <p:txBody>
          <a:bodyPr/>
          <a:lstStyle/>
          <a:p>
            <a:r>
              <a:rPr lang="zh-TW" altLang="en-US" dirty="0"/>
              <a:t>如圖示畫出一棵聖誕樹，標題為</a:t>
            </a:r>
            <a:r>
              <a:rPr lang="en-US" altLang="zh-TW" dirty="0"/>
              <a:t>My Christmas Tree</a:t>
            </a:r>
            <a:br>
              <a:rPr lang="en-US" altLang="zh-TW" dirty="0"/>
            </a:br>
            <a:r>
              <a:rPr lang="en-US" altLang="zh-TW" dirty="0"/>
              <a:t>Hint: 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全形</a:t>
            </a:r>
            <a:r>
              <a:rPr lang="zh-TW" altLang="en-US" dirty="0"/>
              <a:t>空格</a:t>
            </a:r>
            <a:r>
              <a:rPr lang="en-US" altLang="zh-TW" dirty="0"/>
              <a:t>(</a:t>
            </a:r>
            <a:r>
              <a:rPr lang="zh-TW" altLang="en-US" dirty="0"/>
              <a:t>　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全形</a:t>
            </a:r>
            <a:r>
              <a:rPr lang="zh-TW" altLang="en-US" dirty="0"/>
              <a:t>米字號（＊）描繪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42" y="2231752"/>
            <a:ext cx="7207914" cy="41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06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F872D2-70E4-474B-9F90-6254A0AA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6" y="288033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A-Frame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2C0EC1E-CC6F-384D-BBB8-92EDD3E42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33" y="1340768"/>
            <a:ext cx="8171932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38" dirty="0"/>
              <a:t>官網：</a:t>
            </a:r>
            <a:r>
              <a:rPr lang="en" altLang="zh-TW" sz="2438" dirty="0">
                <a:ea typeface="微軟正黑體"/>
                <a:hlinkClick r:id="rId2"/>
              </a:rPr>
              <a:t>https://aframe.io/</a:t>
            </a:r>
            <a:endParaRPr lang="en" altLang="zh-TW" sz="2438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371475" indent="-371475"/>
            <a:r>
              <a:rPr lang="zh-TW" altLang="en-US" sz="2438" dirty="0">
                <a:ea typeface="微軟正黑體"/>
              </a:rPr>
              <a:t>支援 </a:t>
            </a:r>
            <a:r>
              <a:rPr lang="en-US" altLang="zh-TW" sz="2438" dirty="0">
                <a:ea typeface="微軟正黑體"/>
              </a:rPr>
              <a:t>VR</a:t>
            </a:r>
            <a:r>
              <a:rPr lang="zh-TW" altLang="en-US" sz="2438" dirty="0">
                <a:ea typeface="微軟正黑體"/>
              </a:rPr>
              <a:t>（</a:t>
            </a:r>
            <a:r>
              <a:rPr lang="en-US" altLang="zh-TW" sz="2438" dirty="0">
                <a:ea typeface="微軟正黑體"/>
              </a:rPr>
              <a:t>Virtual Reality</a:t>
            </a:r>
            <a:r>
              <a:rPr lang="zh-TW" altLang="en-US" sz="2438" dirty="0">
                <a:ea typeface="微軟正黑體"/>
              </a:rPr>
              <a:t>） 體驗效果的開源網頁框架。</a:t>
            </a:r>
            <a:endParaRPr lang="en-US" altLang="zh-TW" sz="2438" dirty="0">
              <a:ea typeface="微軟正黑體"/>
            </a:endParaRPr>
          </a:p>
          <a:p>
            <a:pPr marL="371475" indent="-371475"/>
            <a:r>
              <a:rPr lang="zh-TW" altLang="en-US" sz="2438" dirty="0">
                <a:ea typeface="微軟正黑體"/>
              </a:rPr>
              <a:t>由 </a:t>
            </a:r>
            <a:r>
              <a:rPr lang="en-US" altLang="zh-TW" sz="2438" dirty="0">
                <a:ea typeface="微軟正黑體"/>
              </a:rPr>
              <a:t>Mozilla </a:t>
            </a:r>
            <a:r>
              <a:rPr lang="zh-TW" altLang="en-US" sz="2438" dirty="0">
                <a:ea typeface="微軟正黑體"/>
              </a:rPr>
              <a:t>旗下的 </a:t>
            </a:r>
            <a:r>
              <a:rPr lang="en-US" altLang="zh-TW" sz="2438" dirty="0">
                <a:ea typeface="微軟正黑體"/>
              </a:rPr>
              <a:t>VR </a:t>
            </a:r>
            <a:r>
              <a:rPr lang="zh-TW" altLang="en-US" sz="2438" dirty="0">
                <a:ea typeface="微軟正黑體"/>
              </a:rPr>
              <a:t>研究團隊 </a:t>
            </a:r>
            <a:r>
              <a:rPr lang="en-US" altLang="zh-TW" sz="2438" dirty="0" err="1">
                <a:ea typeface="微軟正黑體"/>
              </a:rPr>
              <a:t>MozVR</a:t>
            </a:r>
            <a:r>
              <a:rPr lang="en-US" altLang="zh-TW" sz="2438" dirty="0">
                <a:ea typeface="微軟正黑體"/>
              </a:rPr>
              <a:t> </a:t>
            </a:r>
            <a:r>
              <a:rPr lang="zh-TW" altLang="en-US" sz="2438" dirty="0">
                <a:ea typeface="微軟正黑體"/>
              </a:rPr>
              <a:t>推出。</a:t>
            </a:r>
            <a:endParaRPr lang="en-US" altLang="zh-TW" sz="2438" dirty="0">
              <a:ea typeface="微軟正黑體"/>
            </a:endParaRPr>
          </a:p>
          <a:p>
            <a:pPr marL="371475" indent="-371475"/>
            <a:r>
              <a:rPr lang="zh-TW" altLang="en-US" sz="2438" dirty="0">
                <a:ea typeface="微軟正黑體"/>
              </a:rPr>
              <a:t>撰寫簡單且強大，大幅降低了</a:t>
            </a:r>
            <a:r>
              <a:rPr lang="en-US" altLang="zh-TW" sz="2438" dirty="0">
                <a:ea typeface="微軟正黑體"/>
              </a:rPr>
              <a:t>VR </a:t>
            </a:r>
            <a:r>
              <a:rPr lang="zh-TW" altLang="en-US" sz="2438" dirty="0">
                <a:ea typeface="微軟正黑體"/>
              </a:rPr>
              <a:t>網頁的開發難度。</a:t>
            </a:r>
            <a:endParaRPr lang="en-US" altLang="zh-TW" sz="2438" dirty="0">
              <a:ea typeface="微軟正黑體"/>
            </a:endParaRPr>
          </a:p>
          <a:p>
            <a:pPr marL="371475" indent="-371475"/>
            <a:r>
              <a:rPr lang="zh-TW" altLang="en-US" sz="2438" dirty="0">
                <a:ea typeface="微軟正黑體"/>
              </a:rPr>
              <a:t>其核心是一個強大的實體組建框架，基於 </a:t>
            </a:r>
            <a:r>
              <a:rPr lang="en-US" altLang="zh-TW" sz="2438" dirty="0">
                <a:ea typeface="微軟正黑體"/>
              </a:rPr>
              <a:t>Three.js </a:t>
            </a:r>
            <a:r>
              <a:rPr lang="zh-TW" altLang="en-US" sz="2438" dirty="0">
                <a:ea typeface="微軟正黑體"/>
              </a:rPr>
              <a:t>，延伸出新的宣告方式。</a:t>
            </a:r>
            <a:endParaRPr lang="en-US" altLang="zh-TW" sz="2438" dirty="0">
              <a:ea typeface="微軟正黑體"/>
            </a:endParaRPr>
          </a:p>
          <a:p>
            <a:pPr marL="371475" indent="-371475"/>
            <a:r>
              <a:rPr lang="zh-TW" altLang="en-US" sz="2438" dirty="0">
                <a:ea typeface="微軟正黑體"/>
              </a:rPr>
              <a:t>可以擴充的組合結構，可以引用其他開發人員所撰寫的組件。</a:t>
            </a:r>
            <a:endParaRPr lang="en-US" altLang="zh-TW" sz="2438" dirty="0">
              <a:ea typeface="微軟正黑體"/>
            </a:endParaRPr>
          </a:p>
          <a:p>
            <a:pPr marL="371475" indent="-371475"/>
            <a:r>
              <a:rPr lang="zh-TW" altLang="en-US" sz="2438" dirty="0">
                <a:ea typeface="微軟正黑體"/>
              </a:rPr>
              <a:t>讓瀏覽器支援 </a:t>
            </a:r>
            <a:r>
              <a:rPr lang="en-US" altLang="zh-TW" sz="2438" dirty="0">
                <a:ea typeface="微軟正黑體"/>
              </a:rPr>
              <a:t>VR </a:t>
            </a:r>
            <a:r>
              <a:rPr lang="zh-TW" altLang="en-US" sz="2438" dirty="0">
                <a:ea typeface="微軟正黑體"/>
              </a:rPr>
              <a:t>設備，可充分利用位置追蹤和控制器。</a:t>
            </a:r>
          </a:p>
          <a:p>
            <a:pPr marL="0" indent="0">
              <a:buNone/>
            </a:pPr>
            <a:endParaRPr lang="en-US" altLang="zh-CN" sz="1381" b="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12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31D89-ADA6-7D43-881D-EE919880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242089"/>
            <a:ext cx="8412432" cy="810647"/>
          </a:xfrm>
        </p:spPr>
        <p:txBody>
          <a:bodyPr/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標籤</a:t>
            </a:r>
            <a:r>
              <a:rPr kumimoji="1" lang="en-US" altLang="zh-TW" dirty="0"/>
              <a:t>+</a:t>
            </a:r>
            <a:r>
              <a:rPr kumimoji="1" lang="zh-TW" altLang="en-US" dirty="0"/>
              <a:t>屬性</a:t>
            </a:r>
          </a:p>
        </p:txBody>
      </p:sp>
      <p:pic>
        <p:nvPicPr>
          <p:cNvPr id="1026" name="Picture 2" descr="https://bobchao.github.io/aframe-school-zhTW/media/img/hellowebvr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81" y="1785279"/>
            <a:ext cx="7330883" cy="41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27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7E999-9253-0B47-9E6A-43C50D4C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247204"/>
            <a:ext cx="8412432" cy="102155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基本架構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09BEF-02D9-634B-AA51-BB606E90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08" y="1558603"/>
            <a:ext cx="8412432" cy="3289553"/>
          </a:xfrm>
        </p:spPr>
        <p:txBody>
          <a:bodyPr vert="horz" lIns="74295" tIns="37148" rIns="74295" bIns="37148" rtlCol="0" anchor="t">
            <a:noAutofit/>
          </a:bodyPr>
          <a:lstStyle/>
          <a:p>
            <a:pPr marL="30440" indent="0">
              <a:buNone/>
            </a:pP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&lt;html&gt;</a:t>
            </a:r>
          </a:p>
          <a:p>
            <a:pPr marL="30440" indent="0">
              <a:buNone/>
            </a:pP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      &lt;script </a:t>
            </a:r>
            <a:r>
              <a:rPr lang="en-US" altLang="zh-TW" sz="24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src</a:t>
            </a: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=“A-Frame.js” &gt;&lt;/script&gt;</a:t>
            </a:r>
          </a:p>
          <a:p>
            <a:pPr marL="30440" indent="0">
              <a:buNone/>
            </a:pPr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              </a:t>
            </a: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&lt;a-scene&gt;</a:t>
            </a:r>
          </a:p>
          <a:p>
            <a:pPr marL="30440" indent="0">
              <a:buNone/>
            </a:pP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                   &lt;a-sky </a:t>
            </a:r>
            <a:r>
              <a:rPr lang="en-US" altLang="zh-TW" sz="24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src</a:t>
            </a: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=“sky.jpg”&gt;&lt;/sky&gt;</a:t>
            </a:r>
          </a:p>
          <a:p>
            <a:pPr marL="30440" indent="0">
              <a:buNone/>
            </a:pP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                   &lt;a-box &gt;&lt;/a-box&gt;</a:t>
            </a:r>
          </a:p>
          <a:p>
            <a:pPr marL="30440" indent="0">
              <a:buNone/>
            </a:pP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              &lt;/a-scene&gt;</a:t>
            </a:r>
          </a:p>
          <a:p>
            <a:pPr marL="30440" indent="0">
              <a:buNone/>
            </a:pP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&lt;/html&gt;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7DA84F-1E4D-493B-AD21-5EE2CA61ED41}"/>
              </a:ext>
            </a:extLst>
          </p:cNvPr>
          <p:cNvSpPr/>
          <p:nvPr/>
        </p:nvSpPr>
        <p:spPr>
          <a:xfrm>
            <a:off x="1208584" y="2073886"/>
            <a:ext cx="5760639" cy="491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7462599" y="2088561"/>
            <a:ext cx="407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1 . 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引用 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API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C164ECF-EB67-477D-9E68-8986C013DEC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969223" y="2319394"/>
            <a:ext cx="49337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F7DA84F-1E4D-493B-AD21-5EE2CA61ED41}"/>
              </a:ext>
            </a:extLst>
          </p:cNvPr>
          <p:cNvSpPr/>
          <p:nvPr/>
        </p:nvSpPr>
        <p:spPr>
          <a:xfrm>
            <a:off x="1208584" y="2663261"/>
            <a:ext cx="5760639" cy="1923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7202122" y="3024867"/>
            <a:ext cx="4076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2 . A-frame 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場景</a:t>
            </a:r>
            <a:endParaRPr lang="en-US" altLang="zh-TW" sz="2400" b="1" dirty="0">
              <a:solidFill>
                <a:schemeClr val="bg1"/>
              </a:solidFill>
              <a:latin typeface="+mn-ea"/>
            </a:endParaRPr>
          </a:p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所有 </a:t>
            </a:r>
            <a:r>
              <a:rPr lang="en-US" altLang="zh-TW" sz="2400" b="1" dirty="0" err="1">
                <a:solidFill>
                  <a:schemeClr val="bg1"/>
                </a:solidFill>
                <a:latin typeface="+mn-ea"/>
              </a:rPr>
              <a:t>Aframe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標籤</a:t>
            </a:r>
            <a:br>
              <a:rPr lang="en-US" altLang="zh-TW" sz="2400" b="1" dirty="0">
                <a:solidFill>
                  <a:schemeClr val="bg1"/>
                </a:solidFill>
                <a:latin typeface="+mn-ea"/>
              </a:rPr>
            </a:b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皆是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”a-“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開頭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C164ECF-EB67-477D-9E68-8986C013DEC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969223" y="3625032"/>
            <a:ext cx="232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44488" y="5258354"/>
            <a:ext cx="97930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 賦予屬性</a:t>
            </a:r>
          </a:p>
          <a:p>
            <a:pPr marL="603647" lvl="1" indent="-232172"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 &lt;a-標籤  屬性&gt;&lt;/a-標籤&gt;</a:t>
            </a:r>
            <a:endParaRPr lang="en-US" altLang="zh-TW" sz="2400" b="1" dirty="0">
              <a:solidFill>
                <a:schemeClr val="bg1"/>
              </a:solidFill>
              <a:latin typeface="+mn-ea"/>
            </a:endParaRPr>
          </a:p>
          <a:p>
            <a:pPr marL="603647" lvl="1" indent="-232172">
              <a:buFont typeface="Wingdings" panose="05000000000000000000" pitchFamily="2" charset="2"/>
              <a:buChar char="u"/>
            </a:pP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 Ex : &lt;a-box  id=“box1” scale=“0.2  0.2  0.2” &gt;&lt;/a-box&gt;</a:t>
            </a:r>
          </a:p>
          <a:p>
            <a:pPr marL="603647" lvl="1" indent="-232172">
              <a:buFont typeface="Wingdings" panose="05000000000000000000" pitchFamily="2" charset="2"/>
              <a:buChar char="u"/>
            </a:pPr>
            <a:endParaRPr lang="zh-TW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32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7E999-9253-0B47-9E6A-43C50D4C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20" y="319212"/>
            <a:ext cx="8412432" cy="102155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引用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09BEF-02D9-634B-AA51-BB606E90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20" y="1361368"/>
            <a:ext cx="8412432" cy="4575854"/>
          </a:xfrm>
        </p:spPr>
        <p:txBody>
          <a:bodyPr vert="horz" lIns="74295" tIns="37148" rIns="74295" bIns="37148" rtlCol="0" anchor="t">
            <a:noAutofit/>
          </a:bodyPr>
          <a:lstStyle/>
          <a:p>
            <a:pPr indent="-248166">
              <a:buFont typeface="Wingdings" pitchFamily="2" charset="2"/>
              <a:buChar char="l"/>
            </a:pPr>
            <a:r>
              <a:rPr kumimoji="1" lang="zh-TW" altLang="en-US" dirty="0">
                <a:ea typeface="微軟正黑體"/>
              </a:rPr>
              <a:t> 引用</a:t>
            </a:r>
            <a:r>
              <a:rPr kumimoji="1" lang="en-US" altLang="zh-TW" dirty="0">
                <a:ea typeface="微軟正黑體"/>
              </a:rPr>
              <a:t>API</a:t>
            </a:r>
            <a:r>
              <a:rPr kumimoji="1" lang="zh-TW" altLang="en-US" dirty="0">
                <a:ea typeface="微軟正黑體"/>
              </a:rPr>
              <a:t>：</a:t>
            </a:r>
            <a:endParaRPr lang="en-US" altLang="zh-TW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584557" lvl="1" indent="-219273"/>
            <a:r>
              <a:rPr lang="en-US" altLang="zh-TW" sz="2600" dirty="0">
                <a:ea typeface="微軟正黑體"/>
              </a:rPr>
              <a:t>&lt;script </a:t>
            </a:r>
            <a:r>
              <a:rPr lang="en-US" altLang="zh-TW" sz="2600" dirty="0" err="1">
                <a:ea typeface="微軟正黑體"/>
              </a:rPr>
              <a:t>src</a:t>
            </a:r>
            <a:r>
              <a:rPr lang="en-US" altLang="zh-TW" sz="2600" dirty="0">
                <a:ea typeface="微軟正黑體"/>
              </a:rPr>
              <a:t>=“https</a:t>
            </a:r>
            <a:r>
              <a:rPr lang="en-US" altLang="zh-TW" sz="2600">
                <a:ea typeface="微軟正黑體"/>
              </a:rPr>
              <a:t>://aframe.io/releases/</a:t>
            </a:r>
            <a:r>
              <a:rPr lang="en-US" altLang="zh-TW" sz="2600">
                <a:solidFill>
                  <a:srgbClr val="FF0000"/>
                </a:solidFill>
                <a:ea typeface="微軟正黑體"/>
              </a:rPr>
              <a:t>1.2.0</a:t>
            </a:r>
            <a:r>
              <a:rPr lang="en-US" altLang="zh-TW" sz="2600">
                <a:ea typeface="微軟正黑體"/>
              </a:rPr>
              <a:t>/aframe.min.js</a:t>
            </a:r>
            <a:r>
              <a:rPr lang="en-US" altLang="zh-TW" sz="2600" dirty="0">
                <a:ea typeface="微軟正黑體"/>
              </a:rPr>
              <a:t>"&gt;&lt;/script&gt;</a:t>
            </a:r>
          </a:p>
          <a:p>
            <a:pPr marL="584557" lvl="1" indent="-219273"/>
            <a:r>
              <a:rPr lang="zh-TW" altLang="en-US" sz="26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a typeface="微軟正黑體"/>
              </a:rPr>
              <a:t>也可複製下來作為本地檔案來連結引用</a:t>
            </a:r>
            <a:endParaRPr lang="en-US" altLang="zh-TW" sz="26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a typeface="微軟正黑體"/>
            </a:endParaRPr>
          </a:p>
          <a:p>
            <a:pPr indent="-248166">
              <a:buFont typeface="Wingdings" pitchFamily="2" charset="2"/>
              <a:buChar char="l"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  <a:ea typeface="微軟正黑體"/>
              </a:rPr>
              <a:t> 引用擴充組件：</a:t>
            </a:r>
            <a:endParaRPr kumimoji="1" lang="en-US" altLang="zh-TW" dirty="0">
              <a:solidFill>
                <a:schemeClr val="bg1">
                  <a:lumMod val="75000"/>
                </a:schemeClr>
              </a:solidFill>
              <a:ea typeface="微軟正黑體"/>
            </a:endParaRPr>
          </a:p>
          <a:p>
            <a:pPr marL="708309" lvl="1" indent="-371475"/>
            <a:r>
              <a:rPr lang="en-US" altLang="zh-TW" sz="2600" dirty="0">
                <a:hlinkClick r:id="rId2"/>
              </a:rPr>
              <a:t>https://aframe.io/aframe-registry/</a:t>
            </a:r>
            <a:endParaRPr lang="en-US" altLang="zh-TW" sz="2600" dirty="0"/>
          </a:p>
          <a:p>
            <a:pPr marL="708309" lvl="1" indent="-371475"/>
            <a:r>
              <a:rPr lang="zh-TW" altLang="en-US" sz="2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擁有各種擴充功能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  <a:ea typeface="微軟正黑體"/>
              </a:rPr>
              <a:t>，包含粒子特效動畫等</a:t>
            </a:r>
            <a:endParaRPr lang="en-US" altLang="zh-TW" sz="2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bg1">
                  <a:lumMod val="75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956934" lvl="2" indent="-371475"/>
            <a:r>
              <a:rPr lang="en-US" altLang="zh-TW" sz="1950" dirty="0">
                <a:solidFill>
                  <a:schemeClr val="bg1">
                    <a:lumMod val="75000"/>
                  </a:schemeClr>
                </a:solidFill>
                <a:ea typeface="微軟正黑體"/>
              </a:rPr>
              <a:t>Ex : </a:t>
            </a:r>
            <a:r>
              <a:rPr lang="en-US" altLang="zh-TW" sz="1950" dirty="0" err="1">
                <a:solidFill>
                  <a:schemeClr val="bg1">
                    <a:lumMod val="75000"/>
                  </a:schemeClr>
                </a:solidFill>
                <a:ea typeface="微軟正黑體"/>
              </a:rPr>
              <a:t>Aframe</a:t>
            </a:r>
            <a:r>
              <a:rPr lang="en-US" altLang="zh-TW" sz="1950" dirty="0">
                <a:solidFill>
                  <a:schemeClr val="bg1">
                    <a:lumMod val="75000"/>
                  </a:schemeClr>
                </a:solidFill>
                <a:ea typeface="微軟正黑體"/>
              </a:rPr>
              <a:t>-super-hands-component </a:t>
            </a:r>
            <a:r>
              <a:rPr lang="en-US" altLang="zh-TW" sz="1950" dirty="0">
                <a:solidFill>
                  <a:schemeClr val="bg1">
                    <a:lumMod val="75000"/>
                  </a:schemeClr>
                </a:solidFill>
                <a:ea typeface="微軟正黑體"/>
                <a:sym typeface="Wingdings" panose="05000000000000000000" pitchFamily="2" charset="2"/>
              </a:rPr>
              <a:t>(</a:t>
            </a:r>
            <a:r>
              <a:rPr lang="zh-TW" altLang="en-US" sz="1950" dirty="0">
                <a:solidFill>
                  <a:schemeClr val="bg1">
                    <a:lumMod val="75000"/>
                  </a:schemeClr>
                </a:solidFill>
                <a:ea typeface="微軟正黑體"/>
                <a:sym typeface="Wingdings" panose="05000000000000000000" pitchFamily="2" charset="2"/>
              </a:rPr>
              <a:t>強化手部操控</a:t>
            </a:r>
            <a:r>
              <a:rPr lang="en-US" altLang="zh-TW" sz="1950" dirty="0">
                <a:solidFill>
                  <a:schemeClr val="bg1">
                    <a:lumMod val="75000"/>
                  </a:schemeClr>
                </a:solidFill>
                <a:ea typeface="微軟正黑體"/>
                <a:sym typeface="Wingdings" panose="05000000000000000000" pitchFamily="2" charset="2"/>
              </a:rPr>
              <a:t>)</a:t>
            </a:r>
            <a:endParaRPr lang="en-US" altLang="zh-TW" sz="195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bg1">
                  <a:lumMod val="75000"/>
                </a:schemeClr>
              </a:solidFill>
              <a:ea typeface="微軟正黑體"/>
            </a:endParaRPr>
          </a:p>
          <a:p>
            <a:pPr marL="892515" lvl="2" indent="-278606"/>
            <a:r>
              <a:rPr lang="en-US" altLang="zh-TW" sz="1788" dirty="0">
                <a:ea typeface="微軟正黑體"/>
                <a:hlinkClick r:id="rId3"/>
              </a:rPr>
              <a:t>https://github.com/wmurphyrd/aframe-super-hands-component</a:t>
            </a:r>
            <a:endParaRPr lang="en-US" altLang="zh-TW" sz="1788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40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D4CFB-8262-0D41-B400-7BBBDF2D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55" y="476672"/>
            <a:ext cx="8543925" cy="692695"/>
          </a:xfrm>
        </p:spPr>
        <p:txBody>
          <a:bodyPr/>
          <a:lstStyle/>
          <a:p>
            <a:r>
              <a:rPr kumimoji="1" lang="en-US" altLang="zh-TW" dirty="0">
                <a:latin typeface="+mj-ea"/>
                <a:ea typeface="+mj-ea"/>
              </a:rPr>
              <a:t>A-Frame-</a:t>
            </a:r>
            <a:r>
              <a:rPr kumimoji="1" lang="zh-TW" altLang="en-US" dirty="0">
                <a:latin typeface="+mj-ea"/>
                <a:ea typeface="+mj-ea"/>
              </a:rPr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0FA495-A03C-5348-8C71-3AA8BC859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281" y="1556792"/>
            <a:ext cx="8844471" cy="4752528"/>
          </a:xfrm>
        </p:spPr>
        <p:txBody>
          <a:bodyPr>
            <a:normAutofit/>
          </a:bodyPr>
          <a:lstStyle/>
          <a:p>
            <a:pPr marL="29981" indent="0">
              <a:buNone/>
            </a:pPr>
            <a:r>
              <a:rPr kumimoji="1" lang="en-US" altLang="zh-TW" dirty="0">
                <a:solidFill>
                  <a:srgbClr val="FFFF00"/>
                </a:solidFill>
              </a:rPr>
              <a:t>&lt;a-scene&gt;</a:t>
            </a:r>
            <a:r>
              <a:rPr kumimoji="1" lang="zh-TW" altLang="en-US" dirty="0">
                <a:solidFill>
                  <a:srgbClr val="FFFF00"/>
                </a:solidFill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</a:rPr>
              <a:t>:</a:t>
            </a:r>
            <a:r>
              <a:rPr kumimoji="1" lang="zh-TW" altLang="en-US" dirty="0">
                <a:solidFill>
                  <a:srgbClr val="FFFF00"/>
                </a:solidFill>
              </a:rPr>
              <a:t> 場景</a:t>
            </a:r>
            <a:endParaRPr kumimoji="1" lang="en-US" altLang="zh-TW" dirty="0">
              <a:solidFill>
                <a:srgbClr val="FFFF00"/>
              </a:solidFill>
            </a:endParaRPr>
          </a:p>
          <a:p>
            <a:r>
              <a:rPr lang="zh-TW" altLang="en-US" sz="2600" dirty="0"/>
              <a:t>場景由</a:t>
            </a:r>
            <a:r>
              <a:rPr lang="en-US" altLang="zh-TW" sz="2600" dirty="0"/>
              <a:t>&lt;a-scene&gt;</a:t>
            </a:r>
            <a:r>
              <a:rPr lang="zh-TW" altLang="en-US" sz="2600" dirty="0"/>
              <a:t>元素表示。所有</a:t>
            </a:r>
            <a:r>
              <a:rPr lang="zh-TW" altLang="en-US" sz="2600" dirty="0">
                <a:hlinkClick r:id="rId3"/>
              </a:rPr>
              <a:t>實體</a:t>
            </a:r>
            <a:r>
              <a:rPr lang="zh-TW" altLang="en-US" sz="2600" dirty="0"/>
              <a:t>都包含在場景內。</a:t>
            </a:r>
            <a:br>
              <a:rPr lang="en-US" altLang="zh-TW" sz="2600" dirty="0"/>
            </a:br>
            <a:endParaRPr lang="zh-TW" altLang="en-US" sz="2600" dirty="0"/>
          </a:p>
          <a:p>
            <a:r>
              <a:rPr lang="zh-TW" altLang="en-US" sz="2600" dirty="0"/>
              <a:t>該場景繼承自</a:t>
            </a:r>
            <a:r>
              <a:rPr lang="en-US" altLang="zh-TW" sz="2600" dirty="0">
                <a:hlinkClick r:id="rId3"/>
              </a:rPr>
              <a:t>Entity</a:t>
            </a:r>
            <a:r>
              <a:rPr lang="zh-TW" altLang="en-US" sz="2600" dirty="0"/>
              <a:t>該類，因此它繼承了其所有屬性，方法，附加組件的能力以及在啟動渲染循環之前等待其所有子節點（例如</a:t>
            </a:r>
            <a:r>
              <a:rPr lang="en-US" altLang="zh-TW" sz="2600" dirty="0"/>
              <a:t>&lt;a-assets&gt;</a:t>
            </a:r>
            <a:r>
              <a:rPr lang="zh-TW" altLang="en-US" sz="2600" dirty="0"/>
              <a:t>和</a:t>
            </a:r>
            <a:r>
              <a:rPr lang="en-US" altLang="zh-TW" sz="2600" dirty="0"/>
              <a:t>&lt;a-entity&gt;</a:t>
            </a:r>
            <a:r>
              <a:rPr lang="zh-TW" altLang="en-US" sz="2600" dirty="0"/>
              <a:t>）加載的行為。</a:t>
            </a:r>
          </a:p>
          <a:p>
            <a:pPr marL="29981" indent="0">
              <a:buNone/>
            </a:pPr>
            <a:endParaRPr kumimoji="1" lang="en-US" altLang="zh-TW" sz="1600" dirty="0"/>
          </a:p>
          <a:p>
            <a:pPr marL="29981" indent="0">
              <a:buNone/>
            </a:pPr>
            <a:endParaRPr kumimoji="1"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14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31ABA-F94F-F743-95BA-830B25198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55" y="476672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695BA-32B3-C948-A827-FF8D7BB11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22" y="1412776"/>
            <a:ext cx="8767302" cy="4197313"/>
          </a:xfrm>
        </p:spPr>
        <p:txBody>
          <a:bodyPr>
            <a:normAutofit/>
          </a:bodyPr>
          <a:lstStyle/>
          <a:p>
            <a:pPr marL="29981" indent="0">
              <a:buNone/>
            </a:pPr>
            <a:r>
              <a:rPr kumimoji="1" lang="en-US" altLang="zh-TW" dirty="0">
                <a:solidFill>
                  <a:srgbClr val="FFFF00"/>
                </a:solidFill>
              </a:rPr>
              <a:t>&lt;a-text&gt; : </a:t>
            </a:r>
            <a:r>
              <a:rPr kumimoji="1" lang="zh-TW" altLang="en-US" dirty="0">
                <a:solidFill>
                  <a:srgbClr val="FFFF00"/>
                </a:solidFill>
              </a:rPr>
              <a:t>文字</a:t>
            </a:r>
            <a:endParaRPr kumimoji="1" lang="en-US" altLang="zh-TW" dirty="0">
              <a:solidFill>
                <a:srgbClr val="FFFF00"/>
              </a:solidFill>
            </a:endParaRPr>
          </a:p>
          <a:p>
            <a:pPr lvl="1"/>
            <a:r>
              <a:rPr lang="en-US" altLang="zh-TW" sz="2600" dirty="0">
                <a:effectLst/>
              </a:rPr>
              <a:t>&lt;a-text value="</a:t>
            </a:r>
            <a:r>
              <a:rPr lang="en-US" altLang="zh-TW" sz="2600" dirty="0">
                <a:solidFill>
                  <a:srgbClr val="00B0F0"/>
                </a:solidFill>
                <a:effectLst/>
              </a:rPr>
              <a:t>Hello World</a:t>
            </a:r>
            <a:r>
              <a:rPr lang="en-US" altLang="zh-TW" sz="2600" dirty="0">
                <a:effectLst/>
              </a:rPr>
              <a:t>" geometry="</a:t>
            </a:r>
            <a:r>
              <a:rPr lang="en-US" altLang="zh-TW" sz="2600" dirty="0" err="1">
                <a:effectLst/>
              </a:rPr>
              <a:t>primitive:</a:t>
            </a:r>
            <a:r>
              <a:rPr lang="en-US" altLang="zh-TW" sz="2600" dirty="0" err="1">
                <a:solidFill>
                  <a:srgbClr val="FF0000"/>
                </a:solidFill>
                <a:effectLst/>
              </a:rPr>
              <a:t>plane</a:t>
            </a:r>
            <a:r>
              <a:rPr lang="en-US" altLang="zh-TW" sz="2600" dirty="0">
                <a:effectLst/>
              </a:rPr>
              <a:t>; width:1; height:1" material="</a:t>
            </a:r>
            <a:r>
              <a:rPr lang="en-US" altLang="zh-TW" sz="2600" dirty="0" err="1">
                <a:effectLst/>
              </a:rPr>
              <a:t>color:</a:t>
            </a:r>
            <a:r>
              <a:rPr lang="en-US" altLang="zh-TW" sz="2600" dirty="0" err="1">
                <a:solidFill>
                  <a:srgbClr val="FF0000"/>
                </a:solidFill>
                <a:effectLst/>
              </a:rPr>
              <a:t>red</a:t>
            </a:r>
            <a:r>
              <a:rPr lang="en-US" altLang="zh-TW" sz="2600" dirty="0">
                <a:effectLst/>
              </a:rPr>
              <a:t>" align="center" position="3 0 0" rotation="0 -90 0" </a:t>
            </a:r>
            <a:r>
              <a:rPr lang="en-US" altLang="zh-TW" sz="2600" dirty="0">
                <a:solidFill>
                  <a:srgbClr val="00B0F0"/>
                </a:solidFill>
                <a:effectLst/>
              </a:rPr>
              <a:t>color="blue" </a:t>
            </a:r>
            <a:r>
              <a:rPr lang="en-US" altLang="zh-TW" sz="2600" dirty="0">
                <a:effectLst/>
              </a:rPr>
              <a:t>wrap-count="55"&gt;&lt;/a-text&gt;</a:t>
            </a:r>
          </a:p>
          <a:p>
            <a:pPr lvl="1"/>
            <a:r>
              <a:rPr lang="en-US" altLang="zh-TW" sz="2600" dirty="0">
                <a:effectLst/>
              </a:rPr>
              <a:t>&lt;a-entity text="value: </a:t>
            </a:r>
            <a:r>
              <a:rPr lang="en-US" altLang="zh-TW" sz="2600" dirty="0">
                <a:solidFill>
                  <a:srgbClr val="00B0F0"/>
                </a:solidFill>
                <a:effectLst/>
              </a:rPr>
              <a:t>Hello World</a:t>
            </a:r>
            <a:r>
              <a:rPr lang="en-US" altLang="zh-TW" sz="2600" dirty="0">
                <a:effectLst/>
              </a:rPr>
              <a:t>; </a:t>
            </a:r>
            <a:r>
              <a:rPr lang="en-US" altLang="zh-TW" sz="2600" dirty="0" err="1">
                <a:solidFill>
                  <a:srgbClr val="00B0F0"/>
                </a:solidFill>
                <a:effectLst/>
              </a:rPr>
              <a:t>color:blue</a:t>
            </a:r>
            <a:r>
              <a:rPr lang="en-US" altLang="zh-TW" sz="2600" dirty="0">
                <a:effectLst/>
              </a:rPr>
              <a:t>; ” geometry="</a:t>
            </a:r>
            <a:r>
              <a:rPr lang="en-US" altLang="zh-TW" sz="2600" dirty="0" err="1">
                <a:effectLst/>
              </a:rPr>
              <a:t>primitive:</a:t>
            </a:r>
            <a:r>
              <a:rPr lang="en-US" altLang="zh-TW" sz="2600" dirty="0" err="1">
                <a:solidFill>
                  <a:srgbClr val="FF0000"/>
                </a:solidFill>
                <a:effectLst/>
              </a:rPr>
              <a:t>plane</a:t>
            </a:r>
            <a:r>
              <a:rPr lang="en-US" altLang="zh-TW" sz="2600" dirty="0">
                <a:effectLst/>
              </a:rPr>
              <a:t>” </a:t>
            </a:r>
            <a:r>
              <a:rPr lang="en-US" altLang="zh-TW" sz="2600" dirty="0">
                <a:solidFill>
                  <a:srgbClr val="FF0000"/>
                </a:solidFill>
                <a:effectLst/>
              </a:rPr>
              <a:t>material="color: red"</a:t>
            </a:r>
            <a:r>
              <a:rPr lang="en-US" altLang="zh-TW" sz="2600" dirty="0">
                <a:effectLst/>
              </a:rPr>
              <a:t> &gt;&lt;/a-entity&gt;</a:t>
            </a:r>
          </a:p>
          <a:p>
            <a:pPr lvl="1"/>
            <a:endParaRPr kumimoji="1" lang="en-US" altLang="zh-TW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13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11310-B1A0-B344-A515-4386FC54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55" y="476672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24BAE-83FD-674D-88FF-12CD30DD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072" y="1412776"/>
            <a:ext cx="8496944" cy="4752528"/>
          </a:xfrm>
        </p:spPr>
        <p:txBody>
          <a:bodyPr>
            <a:normAutofit/>
          </a:bodyPr>
          <a:lstStyle/>
          <a:p>
            <a:pPr marL="30440" indent="0">
              <a:buNone/>
            </a:pPr>
            <a:r>
              <a:rPr kumimoji="1" lang="en-US" altLang="zh-TW" dirty="0">
                <a:solidFill>
                  <a:srgbClr val="FFFF00"/>
                </a:solidFill>
                <a:ea typeface="微軟正黑體"/>
              </a:rPr>
              <a:t>&lt;a-entity&gt;</a:t>
            </a:r>
            <a:r>
              <a:rPr kumimoji="1" lang="zh-TW" altLang="en-US" dirty="0">
                <a:solidFill>
                  <a:srgbClr val="FFFF00"/>
                </a:solidFill>
                <a:ea typeface="微軟正黑體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ea typeface="微軟正黑體"/>
              </a:rPr>
              <a:t>:</a:t>
            </a:r>
            <a:r>
              <a:rPr kumimoji="1" lang="zh-TW" altLang="en-US" dirty="0">
                <a:solidFill>
                  <a:srgbClr val="FFFF00"/>
                </a:solidFill>
                <a:ea typeface="微軟正黑體"/>
              </a:rPr>
              <a:t> 實體</a:t>
            </a:r>
            <a:endParaRPr lang="en-US" altLang="zh-TW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584557" lvl="1" indent="-219273"/>
            <a:r>
              <a:rPr kumimoji="1" lang="zh-TW" altLang="en-US" sz="2600" dirty="0">
                <a:ea typeface="微軟正黑體"/>
              </a:rPr>
              <a:t>功能：</a:t>
            </a:r>
            <a:r>
              <a:rPr kumimoji="1" lang="en-US" altLang="zh-TW" sz="2600" dirty="0">
                <a:ea typeface="微軟正黑體"/>
              </a:rPr>
              <a:t>A-Frame</a:t>
            </a:r>
            <a:r>
              <a:rPr kumimoji="1" lang="zh-TW" altLang="en-US" sz="2600" dirty="0">
                <a:ea typeface="微軟正黑體"/>
              </a:rPr>
              <a:t>通過</a:t>
            </a:r>
            <a:r>
              <a:rPr kumimoji="1" lang="en-US" altLang="zh-TW" sz="2600" dirty="0">
                <a:ea typeface="微軟正黑體"/>
              </a:rPr>
              <a:t>&lt;a-entity&gt;</a:t>
            </a:r>
            <a:r>
              <a:rPr kumimoji="1" lang="zh-TW" altLang="en-US" sz="2600" dirty="0">
                <a:ea typeface="微軟正黑體"/>
              </a:rPr>
              <a:t>元素表示實體，可透過插入組件提供</a:t>
            </a:r>
            <a:r>
              <a:rPr kumimoji="1" lang="en-US" altLang="zh-TW" sz="2600" dirty="0">
                <a:ea typeface="微軟正黑體"/>
              </a:rPr>
              <a:t>&lt;a-entity&gt;</a:t>
            </a:r>
            <a:r>
              <a:rPr kumimoji="1" lang="zh-TW" altLang="en-US" sz="2600" dirty="0">
                <a:ea typeface="微軟正黑體"/>
              </a:rPr>
              <a:t>外觀、行為與功能。</a:t>
            </a:r>
            <a:endParaRPr kumimoji="1" lang="en-US" altLang="zh-TW" sz="2600" dirty="0">
              <a:ea typeface="微軟正黑體"/>
            </a:endParaRPr>
          </a:p>
          <a:p>
            <a:pPr marL="365284" lvl="1" indent="0">
              <a:buNone/>
            </a:pPr>
            <a:endParaRPr lang="en-US" altLang="zh-TW" sz="2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584557" lvl="1" indent="-219273"/>
            <a:r>
              <a:rPr kumimoji="1" lang="zh-TW" altLang="en-US" sz="2600" dirty="0">
                <a:ea typeface="微軟正黑體"/>
              </a:rPr>
              <a:t>用法：</a:t>
            </a:r>
            <a:br>
              <a:rPr kumimoji="1" lang="en-US" altLang="zh-TW" sz="2600" dirty="0">
                <a:ea typeface="微軟正黑體"/>
              </a:rPr>
            </a:br>
            <a:r>
              <a:rPr kumimoji="1" lang="en-US" altLang="zh-TW" sz="2600" dirty="0">
                <a:ea typeface="微軟正黑體"/>
              </a:rPr>
              <a:t>&lt;a-entity  geometry=</a:t>
            </a:r>
            <a:r>
              <a:rPr kumimoji="1" lang="en-US" altLang="zh-TW" sz="2600" dirty="0">
                <a:latin typeface="微軟正黑體"/>
                <a:ea typeface="微軟正黑體"/>
              </a:rPr>
              <a:t>“</a:t>
            </a:r>
            <a:r>
              <a:rPr kumimoji="1" lang="en-US" altLang="zh-TW" sz="2600" dirty="0">
                <a:solidFill>
                  <a:srgbClr val="00B0F0"/>
                </a:solidFill>
                <a:latin typeface="微軟正黑體"/>
                <a:ea typeface="微軟正黑體"/>
              </a:rPr>
              <a:t>primitive: box</a:t>
            </a:r>
            <a:r>
              <a:rPr kumimoji="1" lang="en-US" altLang="zh-TW" sz="2600" dirty="0">
                <a:latin typeface="微軟正黑體"/>
                <a:ea typeface="微軟正黑體"/>
              </a:rPr>
              <a:t>”</a:t>
            </a:r>
            <a:r>
              <a:rPr kumimoji="1" lang="en-US" altLang="zh-TW" sz="2600" dirty="0">
                <a:ea typeface="微軟正黑體"/>
              </a:rPr>
              <a:t>&gt;</a:t>
            </a:r>
            <a:br>
              <a:rPr kumimoji="1" lang="en-US" altLang="zh-TW" sz="2600" dirty="0">
                <a:ea typeface="微軟正黑體"/>
              </a:rPr>
            </a:br>
            <a:r>
              <a:rPr kumimoji="1" lang="en-US" altLang="zh-TW" sz="2600" dirty="0">
                <a:ea typeface="微軟正黑體"/>
              </a:rPr>
              <a:t>&lt;/a-entity&gt;</a:t>
            </a:r>
            <a:endParaRPr lang="en-US" altLang="zh-TW" sz="2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833239" lvl="2" indent="-175419"/>
            <a:r>
              <a:rPr kumimoji="1" lang="en-US" altLang="zh-TW" sz="2600" b="1" dirty="0">
                <a:ea typeface="微軟正黑體"/>
              </a:rPr>
              <a:t>Primitive =&gt; box</a:t>
            </a:r>
            <a:r>
              <a:rPr kumimoji="1" lang="zh-TW" altLang="en-US" sz="2600" b="1" dirty="0">
                <a:ea typeface="微軟正黑體"/>
              </a:rPr>
              <a:t>、</a:t>
            </a:r>
            <a:r>
              <a:rPr kumimoji="1" lang="en-US" altLang="zh-TW" sz="2600" b="1" dirty="0">
                <a:ea typeface="微軟正黑體"/>
              </a:rPr>
              <a:t>circle</a:t>
            </a:r>
            <a:r>
              <a:rPr kumimoji="1" lang="zh-TW" altLang="en-US" sz="2600" b="1" dirty="0">
                <a:ea typeface="微軟正黑體"/>
              </a:rPr>
              <a:t> 、</a:t>
            </a:r>
            <a:r>
              <a:rPr kumimoji="1" lang="en-US" altLang="zh-TW" sz="2600" b="1" dirty="0">
                <a:ea typeface="微軟正黑體"/>
              </a:rPr>
              <a:t>cone</a:t>
            </a:r>
            <a:r>
              <a:rPr kumimoji="1" lang="zh-TW" altLang="en-US" sz="2600" b="1" dirty="0">
                <a:ea typeface="微軟正黑體"/>
              </a:rPr>
              <a:t> 、</a:t>
            </a:r>
            <a:r>
              <a:rPr kumimoji="1" lang="en-US" altLang="zh-TW" sz="2600" b="1" dirty="0">
                <a:ea typeface="微軟正黑體"/>
              </a:rPr>
              <a:t>cylinder</a:t>
            </a:r>
            <a:r>
              <a:rPr kumimoji="1" lang="zh-TW" altLang="en-US" sz="2600" b="1" dirty="0">
                <a:ea typeface="微軟正黑體"/>
              </a:rPr>
              <a:t> 、</a:t>
            </a:r>
            <a:r>
              <a:rPr kumimoji="1" lang="en-US" altLang="zh-TW" sz="2600" b="1" dirty="0">
                <a:ea typeface="微軟正黑體"/>
              </a:rPr>
              <a:t>plane…</a:t>
            </a:r>
            <a:r>
              <a:rPr kumimoji="1" lang="zh-TW" altLang="en-US" sz="2600" b="1" dirty="0">
                <a:ea typeface="微軟正黑體"/>
              </a:rPr>
              <a:t>等。</a:t>
            </a:r>
            <a:endParaRPr lang="en-US" altLang="zh-TW" sz="2600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0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668D7-FEAA-A44E-AA84-147E91EA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5" y="2332145"/>
            <a:ext cx="5260997" cy="1875413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sz="3575" dirty="0"/>
              <a:t>開發環境準備</a:t>
            </a:r>
            <a:r>
              <a:rPr kumimoji="1" lang="en-US" altLang="zh-TW" sz="3575" dirty="0"/>
              <a:t>-1</a:t>
            </a:r>
            <a:br>
              <a:rPr kumimoji="1" lang="en-US" altLang="zh-TW" sz="3575" dirty="0"/>
            </a:br>
            <a:r>
              <a:rPr kumimoji="1" lang="en-US" altLang="zh-TW" sz="3575" dirty="0">
                <a:solidFill>
                  <a:srgbClr val="FFFF00"/>
                </a:solidFill>
              </a:rPr>
              <a:t>Visual Studio Code</a:t>
            </a:r>
            <a:endParaRPr kumimoji="1" lang="zh-TW" altLang="en-US" sz="3575" dirty="0">
              <a:solidFill>
                <a:srgbClr val="FFFF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20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F6A6C-652A-E144-B06D-4B873E5A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91220"/>
            <a:ext cx="8412432" cy="1021556"/>
          </a:xfrm>
        </p:spPr>
        <p:txBody>
          <a:bodyPr/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其他標籤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007"/>
              </p:ext>
            </p:extLst>
          </p:nvPr>
        </p:nvGraphicFramePr>
        <p:xfrm>
          <a:off x="742950" y="1412776"/>
          <a:ext cx="8602538" cy="4291642"/>
        </p:xfrm>
        <a:graphic>
          <a:graphicData uri="http://schemas.openxmlformats.org/drawingml/2006/table">
            <a:tbl>
              <a:tblPr/>
              <a:tblGrid>
                <a:gridCol w="2261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0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509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標籤</a:t>
                      </a:r>
                    </a:p>
                  </a:txBody>
                  <a:tcPr marL="74295" marR="74295" marT="37148" marB="371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等同於</a:t>
                      </a:r>
                    </a:p>
                  </a:txBody>
                  <a:tcPr marL="74295" marR="74295" marT="37148" marB="37148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73"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&lt;a-box&gt;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&lt;a-entity geometry="primitive: box&gt;</a:t>
                      </a:r>
                      <a:endParaRPr lang="zh-TW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950"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&lt;a-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sphere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&lt;a-entity geometry="primitive: sphere&gt;</a:t>
                      </a:r>
                      <a:endParaRPr lang="zh-TW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191"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&lt;a-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plane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&lt;a-entity geometry="primitive: plane&gt;</a:t>
                      </a:r>
                      <a:endParaRPr lang="zh-TW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003"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&lt;a-cylinder&gt;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&lt;a-entity geometry="primitive: 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cylinder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zh-TW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869"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略</a:t>
                      </a:r>
                      <a:b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TW" sz="16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可參考</a:t>
                      </a:r>
                      <a:r>
                        <a:rPr lang="en-US" altLang="zh-TW" sz="16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https://aframe.io/docs/1.2.0/components/geometry.html)</a:t>
                      </a:r>
                      <a:br>
                        <a:rPr lang="en-US" altLang="zh-TW" sz="16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2950" y="2097488"/>
            <a:ext cx="65" cy="95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86831" rIns="0" bIns="116049" numCol="1" anchor="ctr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TW" altLang="zh-TW" sz="731" b="1">
                <a:latin typeface="Arial" panose="020B0604020202020204" pitchFamily="34" charset="0"/>
                <a:ea typeface="inherit"/>
              </a:rPr>
            </a:br>
            <a:endParaRPr lang="zh-TW" altLang="zh-TW" sz="731" b="1">
              <a:latin typeface="Arial" panose="020B0604020202020204" pitchFamily="34" charset="0"/>
              <a:ea typeface="inherit"/>
            </a:endParaRPr>
          </a:p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1463">
              <a:latin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94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F6A6C-652A-E144-B06D-4B873E5A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58" y="744187"/>
            <a:ext cx="8412432" cy="1021556"/>
          </a:xfrm>
        </p:spPr>
        <p:txBody>
          <a:bodyPr/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基本物件屬性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531095"/>
              </p:ext>
            </p:extLst>
          </p:nvPr>
        </p:nvGraphicFramePr>
        <p:xfrm>
          <a:off x="304158" y="1851551"/>
          <a:ext cx="9289032" cy="3341010"/>
        </p:xfrm>
        <a:graphic>
          <a:graphicData uri="http://schemas.openxmlformats.org/drawingml/2006/table">
            <a:tbl>
              <a:tblPr/>
              <a:tblGrid>
                <a:gridCol w="1414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82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屬性</a:t>
                      </a:r>
                    </a:p>
                  </a:txBody>
                  <a:tcPr marL="74295" marR="74295" marT="37148" marB="371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功能</a:t>
                      </a:r>
                    </a:p>
                  </a:txBody>
                  <a:tcPr marL="74295" marR="74295" marT="37148" marB="371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73"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position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定義位置座標，有 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Z 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三個方向軸，單位為公尺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950"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rotation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定義旋轉角度，有 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Z 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三個旋轉角度，單位為度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191"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scale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定義尺寸大小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003"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color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定義顏色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869"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shadow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是否要在此物件投射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shadow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2950" y="2097488"/>
            <a:ext cx="65" cy="95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86831" rIns="0" bIns="116049" numCol="1" anchor="ctr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TW" altLang="zh-TW" sz="731" b="1">
                <a:latin typeface="Arial" panose="020B0604020202020204" pitchFamily="34" charset="0"/>
                <a:ea typeface="inherit"/>
              </a:rPr>
            </a:br>
            <a:endParaRPr lang="zh-TW" altLang="zh-TW" sz="731" b="1">
              <a:latin typeface="Arial" panose="020B0604020202020204" pitchFamily="34" charset="0"/>
              <a:ea typeface="inherit"/>
            </a:endParaRPr>
          </a:p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1463">
              <a:latin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01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F6A6C-652A-E144-B06D-4B873E5A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247204"/>
            <a:ext cx="8412432" cy="1021556"/>
          </a:xfrm>
        </p:spPr>
        <p:txBody>
          <a:bodyPr/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指定座標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6D9981-C036-5048-AF97-A3B83B7C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20" y="1268760"/>
            <a:ext cx="8412432" cy="3018234"/>
          </a:xfrm>
        </p:spPr>
        <p:txBody>
          <a:bodyPr/>
          <a:lstStyle/>
          <a:p>
            <a:pPr indent="-248166"/>
            <a:r>
              <a:rPr kumimoji="1" lang="en-US" altLang="zh-TW" dirty="0">
                <a:latin typeface="+mn-ea"/>
                <a:ea typeface="+mn-ea"/>
              </a:rPr>
              <a:t>Position</a:t>
            </a:r>
            <a:endParaRPr lang="en-US" altLang="zh-TW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n-ea"/>
            </a:endParaRPr>
          </a:p>
          <a:p>
            <a:pPr marL="584557" lvl="1" indent="-219273"/>
            <a:r>
              <a:rPr kumimoji="1" lang="zh-TW" altLang="en-US" sz="2600" dirty="0">
                <a:latin typeface="+mn-ea"/>
                <a:ea typeface="+mn-ea"/>
              </a:rPr>
              <a:t>功能：給物件座標位置，預設為Ｘ、Ｙ、Ｚ皆為</a:t>
            </a:r>
            <a:r>
              <a:rPr kumimoji="1" lang="en-US" altLang="zh-TW" sz="2600" dirty="0">
                <a:latin typeface="+mn-ea"/>
                <a:ea typeface="+mn-ea"/>
              </a:rPr>
              <a:t>0</a:t>
            </a:r>
            <a:endParaRPr lang="en-US" altLang="zh-TW" sz="2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n-ea"/>
            </a:endParaRPr>
          </a:p>
          <a:p>
            <a:pPr marL="584557" lvl="1" indent="-219273"/>
            <a:r>
              <a:rPr kumimoji="1" lang="zh-TW" altLang="en-US" sz="2600" dirty="0">
                <a:latin typeface="+mn-ea"/>
                <a:ea typeface="+mn-ea"/>
              </a:rPr>
              <a:t>用法：</a:t>
            </a:r>
            <a:r>
              <a:rPr kumimoji="1" lang="en-US" altLang="zh-TW" sz="2600" dirty="0">
                <a:latin typeface="+mn-ea"/>
                <a:ea typeface="+mn-ea"/>
              </a:rPr>
              <a:t>&lt;a-box </a:t>
            </a:r>
            <a:r>
              <a:rPr kumimoji="1" lang="en-US" altLang="zh-TW" sz="2600" dirty="0">
                <a:solidFill>
                  <a:srgbClr val="FF0000"/>
                </a:solidFill>
                <a:latin typeface="+mn-ea"/>
                <a:ea typeface="+mn-ea"/>
              </a:rPr>
              <a:t>position=“0 0 0”</a:t>
            </a:r>
            <a:r>
              <a:rPr kumimoji="1" lang="en-US" altLang="zh-TW" sz="2600" dirty="0">
                <a:latin typeface="+mn-ea"/>
                <a:ea typeface="+mn-ea"/>
              </a:rPr>
              <a:t>&gt;&lt;/box&gt;</a:t>
            </a:r>
          </a:p>
          <a:p>
            <a:pPr marL="584557" lvl="1" indent="-219273"/>
            <a:r>
              <a:rPr lang="zh-TW" altLang="en-US" sz="2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n-ea"/>
              </a:rPr>
              <a:t>單位為公尺</a:t>
            </a:r>
            <a:endParaRPr lang="en-US" altLang="zh-TW" sz="2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67F8CF93-6ED4-6742-B017-9D585A130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0" t="8039" r="8363"/>
          <a:stretch/>
        </p:blipFill>
        <p:spPr>
          <a:xfrm>
            <a:off x="2504728" y="3573016"/>
            <a:ext cx="7194288" cy="287740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04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3790E-3232-894C-8C57-741BFC56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09" y="247204"/>
            <a:ext cx="8412432" cy="1021556"/>
          </a:xfrm>
        </p:spPr>
        <p:txBody>
          <a:bodyPr/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挑選顏色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44513B-24B3-AD4C-B75A-7966468D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72" y="980728"/>
            <a:ext cx="9505056" cy="3960440"/>
          </a:xfrm>
        </p:spPr>
        <p:txBody>
          <a:bodyPr>
            <a:noAutofit/>
          </a:bodyPr>
          <a:lstStyle/>
          <a:p>
            <a:r>
              <a:rPr kumimoji="1" lang="zh-TW" altLang="en-US" sz="2400" dirty="0"/>
              <a:t>範例：</a:t>
            </a:r>
            <a:endParaRPr kumimoji="1" lang="en-US" altLang="zh-TW" sz="2400" dirty="0"/>
          </a:p>
          <a:p>
            <a:pPr lvl="1"/>
            <a:r>
              <a:rPr lang="en-US" altLang="zh-TW" dirty="0">
                <a:effectLst/>
              </a:rPr>
              <a:t>&lt;a-box 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color=“red”</a:t>
            </a:r>
            <a:r>
              <a:rPr lang="zh-TW" altLang="en-US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TW" dirty="0">
                <a:effectLst/>
              </a:rPr>
              <a:t>depth=“2” height=“4” width=“0.5”&gt;&lt;/a-box&gt;</a:t>
            </a:r>
          </a:p>
          <a:p>
            <a:pPr lvl="1"/>
            <a:r>
              <a:rPr lang="en-US" altLang="zh-TW" dirty="0">
                <a:effectLst/>
              </a:rPr>
              <a:t>&lt;a-entity geometry=“primitive: box”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material=“color: red” </a:t>
            </a:r>
            <a:r>
              <a:rPr lang="en-US" altLang="zh-TW" dirty="0">
                <a:effectLst/>
              </a:rPr>
              <a:t>width: 0.5; height: 4”&gt;&lt;/a-entity</a:t>
            </a:r>
            <a:r>
              <a:rPr lang="en-US" altLang="zh-TW" dirty="0"/>
              <a:t>&gt;</a:t>
            </a:r>
            <a:endParaRPr lang="en-US" altLang="zh-TW" sz="2000" dirty="0">
              <a:effectLst/>
            </a:endParaRPr>
          </a:p>
          <a:p>
            <a:r>
              <a:rPr lang="zh-TW" altLang="en-US" sz="2400" dirty="0">
                <a:effectLst/>
              </a:rPr>
              <a:t>指定顏色可以輸入該顏色的英文</a:t>
            </a:r>
            <a:r>
              <a:rPr kumimoji="1" lang="zh-TW" altLang="en-US" sz="2400" dirty="0">
                <a:ea typeface="微軟正黑體"/>
              </a:rPr>
              <a:t>，但顏色變化少，可以輸入色碼來指定：</a:t>
            </a:r>
            <a:r>
              <a:rPr lang="zh-TW" altLang="en-US" sz="2400" dirty="0">
                <a:effectLst/>
              </a:rPr>
              <a:t>在</a:t>
            </a:r>
            <a:r>
              <a:rPr lang="en-US" altLang="zh-TW" sz="2400" dirty="0">
                <a:effectLst/>
              </a:rPr>
              <a:t>Google</a:t>
            </a:r>
            <a:r>
              <a:rPr lang="zh-TW" altLang="en-US" sz="2400" dirty="0">
                <a:effectLst/>
              </a:rPr>
              <a:t>收尋</a:t>
            </a:r>
            <a:r>
              <a:rPr lang="zh-TW" altLang="en-US" sz="2400" dirty="0"/>
              <a:t>“</a:t>
            </a:r>
            <a:r>
              <a:rPr lang="en-US" altLang="zh-TW" sz="2400" dirty="0" err="1">
                <a:effectLst/>
              </a:rPr>
              <a:t>colorpicker</a:t>
            </a:r>
            <a:r>
              <a:rPr lang="zh-TW" altLang="en-US" sz="2400" dirty="0"/>
              <a:t>”</a:t>
            </a:r>
            <a:r>
              <a:rPr lang="zh-TW" altLang="en-US" sz="2400" dirty="0">
                <a:effectLst/>
              </a:rPr>
              <a:t>即有檢色器可以複製色碼</a:t>
            </a:r>
            <a:endParaRPr lang="en-US" altLang="zh-TW" sz="2400" dirty="0">
              <a:effectLst/>
            </a:endParaRPr>
          </a:p>
          <a:p>
            <a:pPr lvl="1"/>
            <a:endParaRPr lang="en-US" altLang="zh-TW" dirty="0">
              <a:effectLst/>
            </a:endParaRPr>
          </a:p>
          <a:p>
            <a:pPr lvl="1"/>
            <a:endParaRPr kumimoji="1" lang="zh-TW" alt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87A1963B-F78D-944E-8F1A-9E4C286D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9" y="4453431"/>
            <a:ext cx="3807619" cy="2063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B203017-2901-D04D-94CC-50E8858E004B}"/>
              </a:ext>
            </a:extLst>
          </p:cNvPr>
          <p:cNvSpPr txBox="1"/>
          <p:nvPr/>
        </p:nvSpPr>
        <p:spPr>
          <a:xfrm>
            <a:off x="5313041" y="619972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參考：</a:t>
            </a:r>
            <a:r>
              <a:rPr lang="en-US" altLang="zh-TW" b="1" dirty="0">
                <a:solidFill>
                  <a:schemeClr val="bg1"/>
                </a:solidFill>
                <a:hlinkClick r:id="rId3"/>
              </a:rPr>
              <a:t> https://www.ifreesite.com/color/</a:t>
            </a:r>
            <a:endParaRPr kumimoji="1"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b="1" smtClean="0"/>
              <a:t>72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80181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31D89-ADA6-7D43-881D-EE919880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15" y="242089"/>
            <a:ext cx="8412432" cy="810647"/>
          </a:xfrm>
        </p:spPr>
        <p:txBody>
          <a:bodyPr/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標籤</a:t>
            </a:r>
            <a:r>
              <a:rPr kumimoji="1" lang="en-US" altLang="zh-TW" dirty="0"/>
              <a:t>+</a:t>
            </a:r>
            <a:r>
              <a:rPr kumimoji="1" lang="zh-TW" altLang="en-US" dirty="0"/>
              <a:t>屬性範例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C05DA-14FC-904D-A1B2-87669996B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2" y="1052736"/>
            <a:ext cx="8985444" cy="5400600"/>
          </a:xfrm>
        </p:spPr>
        <p:txBody>
          <a:bodyPr>
            <a:noAutofit/>
          </a:bodyPr>
          <a:lstStyle/>
          <a:p>
            <a:pPr marL="29981" indent="0">
              <a:buNone/>
            </a:pPr>
            <a:r>
              <a:rPr kumimoji="1" lang="zh-TW" altLang="en-US" sz="2000" dirty="0">
                <a:solidFill>
                  <a:srgbClr val="FFFF00"/>
                </a:solidFill>
              </a:rPr>
              <a:t>長方形、正方形：</a:t>
            </a:r>
            <a:r>
              <a:rPr kumimoji="1" lang="en-US" altLang="zh-TW" sz="2000" dirty="0">
                <a:solidFill>
                  <a:srgbClr val="FFFF00"/>
                </a:solidFill>
              </a:rPr>
              <a:t> </a:t>
            </a:r>
          </a:p>
          <a:p>
            <a:pPr marL="29981" indent="0">
              <a:buNone/>
            </a:pPr>
            <a:r>
              <a:rPr kumimoji="1" lang="en-US" altLang="zh-TW" sz="2000" dirty="0"/>
              <a:t>&lt;a-entity </a:t>
            </a:r>
            <a:r>
              <a:rPr kumimoji="1" lang="en-US" altLang="zh-TW" sz="2000" dirty="0">
                <a:solidFill>
                  <a:srgbClr val="00B0F0"/>
                </a:solidFill>
              </a:rPr>
              <a:t>geometry</a:t>
            </a:r>
            <a:r>
              <a:rPr kumimoji="1" lang="en-US" altLang="zh-TW" sz="2000" dirty="0"/>
              <a:t>="primitive: </a:t>
            </a:r>
            <a:r>
              <a:rPr kumimoji="1" lang="en-US" altLang="zh-TW" sz="2000" dirty="0">
                <a:solidFill>
                  <a:srgbClr val="92D050"/>
                </a:solidFill>
              </a:rPr>
              <a:t>box</a:t>
            </a:r>
            <a:r>
              <a:rPr kumimoji="1" lang="en-US" altLang="zh-TW" sz="2000" dirty="0"/>
              <a:t> ; width: 0.5; height: 0.5; depth: 0.5" </a:t>
            </a:r>
            <a:r>
              <a:rPr kumimoji="1" lang="en-US" altLang="zh-TW" sz="2000" dirty="0">
                <a:solidFill>
                  <a:srgbClr val="00B0F0"/>
                </a:solidFill>
              </a:rPr>
              <a:t>position</a:t>
            </a:r>
            <a:r>
              <a:rPr kumimoji="1" lang="en-US" altLang="zh-TW" sz="2000" dirty="0"/>
              <a:t>="-3 0 -3"&gt;&lt;/a-entity&gt;</a:t>
            </a:r>
          </a:p>
          <a:p>
            <a:pPr marL="29981" indent="0">
              <a:buNone/>
            </a:pPr>
            <a:r>
              <a:rPr kumimoji="1" lang="zh-TW" altLang="en-US" sz="2000" dirty="0">
                <a:solidFill>
                  <a:srgbClr val="FFFF00"/>
                </a:solidFill>
              </a:rPr>
              <a:t>圓錐形：</a:t>
            </a:r>
            <a:r>
              <a:rPr kumimoji="1" lang="en-US" altLang="zh-TW" sz="2000" dirty="0">
                <a:solidFill>
                  <a:srgbClr val="FFFF00"/>
                </a:solidFill>
              </a:rPr>
              <a:t> </a:t>
            </a:r>
          </a:p>
          <a:p>
            <a:pPr marL="29981" indent="0">
              <a:buNone/>
            </a:pPr>
            <a:r>
              <a:rPr kumimoji="1" lang="en-US" altLang="zh-TW" sz="2000" dirty="0"/>
              <a:t>&lt;a-entity </a:t>
            </a:r>
            <a:r>
              <a:rPr kumimoji="1" lang="en-US" altLang="zh-TW" sz="2000" dirty="0">
                <a:solidFill>
                  <a:srgbClr val="00B0F0"/>
                </a:solidFill>
              </a:rPr>
              <a:t>geometry</a:t>
            </a:r>
            <a:r>
              <a:rPr kumimoji="1" lang="en-US" altLang="zh-TW" sz="2000" dirty="0"/>
              <a:t>="primitive: </a:t>
            </a:r>
            <a:r>
              <a:rPr kumimoji="1" lang="en-US" altLang="zh-TW" sz="2000" dirty="0">
                <a:solidFill>
                  <a:srgbClr val="92D050"/>
                </a:solidFill>
              </a:rPr>
              <a:t>cone</a:t>
            </a:r>
            <a:r>
              <a:rPr kumimoji="1" lang="en-US" altLang="zh-TW" sz="2000" dirty="0"/>
              <a:t> ; </a:t>
            </a:r>
            <a:r>
              <a:rPr kumimoji="1" lang="en-US" altLang="zh-TW" sz="2000" dirty="0" err="1"/>
              <a:t>radiusBottom</a:t>
            </a:r>
            <a:r>
              <a:rPr kumimoji="1" lang="en-US" altLang="zh-TW" sz="2000" dirty="0"/>
              <a:t>: 1; </a:t>
            </a:r>
            <a:r>
              <a:rPr kumimoji="1" lang="en-US" altLang="zh-TW" sz="2000" dirty="0" err="1"/>
              <a:t>radiusTop</a:t>
            </a:r>
            <a:r>
              <a:rPr kumimoji="1" lang="en-US" altLang="zh-TW" sz="2000" dirty="0"/>
              <a:t>: 0.1" </a:t>
            </a:r>
            <a:r>
              <a:rPr kumimoji="1" lang="en-US" altLang="zh-TW" sz="2000" dirty="0">
                <a:solidFill>
                  <a:srgbClr val="00B0F0"/>
                </a:solidFill>
              </a:rPr>
              <a:t>position</a:t>
            </a:r>
            <a:r>
              <a:rPr kumimoji="1" lang="en-US" altLang="zh-TW" sz="2000" dirty="0"/>
              <a:t>="1 0 -3"&gt;&lt;/a-entity&gt;</a:t>
            </a:r>
          </a:p>
          <a:p>
            <a:pPr marL="29981" indent="0">
              <a:buNone/>
            </a:pPr>
            <a:r>
              <a:rPr kumimoji="1" lang="zh-TW" altLang="en-US" sz="2000" dirty="0">
                <a:solidFill>
                  <a:srgbClr val="FFFF00"/>
                </a:solidFill>
              </a:rPr>
              <a:t>圓柱：</a:t>
            </a:r>
            <a:endParaRPr kumimoji="1" lang="en-US" altLang="zh-TW" sz="2000" dirty="0">
              <a:solidFill>
                <a:srgbClr val="FFFF00"/>
              </a:solidFill>
            </a:endParaRPr>
          </a:p>
          <a:p>
            <a:pPr marL="29981" indent="0">
              <a:buNone/>
            </a:pPr>
            <a:r>
              <a:rPr kumimoji="1" lang="en-US" altLang="zh-TW" sz="2000" dirty="0"/>
              <a:t>&lt;a-entity </a:t>
            </a:r>
            <a:r>
              <a:rPr kumimoji="1" lang="en-US" altLang="zh-TW" sz="2000" dirty="0">
                <a:solidFill>
                  <a:srgbClr val="00B0F0"/>
                </a:solidFill>
              </a:rPr>
              <a:t>geometry</a:t>
            </a:r>
            <a:r>
              <a:rPr kumimoji="1" lang="en-US" altLang="zh-TW" sz="2000" dirty="0"/>
              <a:t>="primitive: </a:t>
            </a:r>
            <a:r>
              <a:rPr kumimoji="1" lang="en-US" altLang="zh-TW" sz="2000" dirty="0">
                <a:solidFill>
                  <a:srgbClr val="92D050"/>
                </a:solidFill>
              </a:rPr>
              <a:t>cylinder</a:t>
            </a:r>
            <a:r>
              <a:rPr kumimoji="1" lang="en-US" altLang="zh-TW" sz="2000" dirty="0"/>
              <a:t>;  height: 1; radius: 0.5" </a:t>
            </a:r>
            <a:r>
              <a:rPr kumimoji="1" lang="en-US" altLang="zh-TW" sz="2000" dirty="0">
                <a:solidFill>
                  <a:srgbClr val="00B0F0"/>
                </a:solidFill>
              </a:rPr>
              <a:t>position</a:t>
            </a:r>
            <a:r>
              <a:rPr kumimoji="1" lang="en-US" altLang="zh-TW" sz="2000" dirty="0"/>
              <a:t>="3 0 -3"&gt;&lt;/a-entity&gt;</a:t>
            </a:r>
          </a:p>
          <a:p>
            <a:pPr marL="29981" indent="0">
              <a:buNone/>
            </a:pPr>
            <a:r>
              <a:rPr kumimoji="1" lang="zh-TW" altLang="en-US" sz="2000" dirty="0">
                <a:solidFill>
                  <a:srgbClr val="FFFF00"/>
                </a:solidFill>
              </a:rPr>
              <a:t>平面：</a:t>
            </a:r>
            <a:endParaRPr kumimoji="1" lang="en-US" altLang="zh-TW" sz="2000" dirty="0">
              <a:solidFill>
                <a:srgbClr val="FFFF00"/>
              </a:solidFill>
            </a:endParaRPr>
          </a:p>
          <a:p>
            <a:pPr marL="29981" indent="0">
              <a:buNone/>
            </a:pPr>
            <a:r>
              <a:rPr kumimoji="1" lang="en-US" altLang="zh-TW" sz="2000" dirty="0"/>
              <a:t>&lt;a-entity </a:t>
            </a:r>
            <a:r>
              <a:rPr kumimoji="1" lang="en-US" altLang="zh-TW" sz="2000" dirty="0">
                <a:solidFill>
                  <a:srgbClr val="00B0F0"/>
                </a:solidFill>
              </a:rPr>
              <a:t>geometry</a:t>
            </a:r>
            <a:r>
              <a:rPr kumimoji="1" lang="en-US" altLang="zh-TW" sz="2000" dirty="0"/>
              <a:t>="primitive: </a:t>
            </a:r>
            <a:r>
              <a:rPr kumimoji="1" lang="en-US" altLang="zh-TW" sz="2000" dirty="0">
                <a:solidFill>
                  <a:srgbClr val="92D050"/>
                </a:solidFill>
              </a:rPr>
              <a:t>plane</a:t>
            </a:r>
            <a:r>
              <a:rPr kumimoji="1" lang="en-US" altLang="zh-TW" sz="2000" dirty="0"/>
              <a:t>; height: 0.5; width: 0.5" material="side: double; color: #972020" </a:t>
            </a:r>
            <a:r>
              <a:rPr kumimoji="1" lang="en-US" altLang="zh-TW" sz="2000" dirty="0">
                <a:solidFill>
                  <a:srgbClr val="00B0F0"/>
                </a:solidFill>
              </a:rPr>
              <a:t>position</a:t>
            </a:r>
            <a:r>
              <a:rPr kumimoji="1" lang="en-US" altLang="zh-TW" sz="2000" dirty="0"/>
              <a:t>="-9 0 -3"&gt;&lt;/a-entity&gt;</a:t>
            </a:r>
            <a:endParaRPr kumimoji="1"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98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0182013-6118-D848-88F8-F2C20B0E4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8"/>
          <a:stretch/>
        </p:blipFill>
        <p:spPr>
          <a:xfrm>
            <a:off x="7870462" y="4598804"/>
            <a:ext cx="1773293" cy="19949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EC2310-7301-5E4F-96F3-E4A435E9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387" y="264245"/>
            <a:ext cx="3687226" cy="788491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zh-TW" dirty="0"/>
              <a:t>A-Frame</a:t>
            </a:r>
            <a:r>
              <a:rPr kumimoji="1" lang="zh-TW" altLang="en-US" dirty="0"/>
              <a:t> 實作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2FB5E2-0E20-4C69-97A1-A98C83239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20" y="905124"/>
            <a:ext cx="9011235" cy="5688632"/>
          </a:xfrm>
        </p:spPr>
        <p:txBody>
          <a:bodyPr vert="horz" lIns="74295" tIns="37148" rIns="74295" bIns="37148" rtlCol="0" anchor="t">
            <a:noAutofit/>
          </a:bodyPr>
          <a:lstStyle/>
          <a:p>
            <a:pPr marL="29924" indent="0" fontAlgn="t">
              <a:buNone/>
            </a:pPr>
            <a:r>
              <a:rPr lang="en-US" sz="2400" dirty="0"/>
              <a:t>&lt;!</a:t>
            </a:r>
            <a:r>
              <a:rPr lang="en-US" sz="2400" dirty="0" err="1"/>
              <a:t>Doctype</a:t>
            </a:r>
            <a:r>
              <a:rPr lang="en-US" sz="2400" dirty="0"/>
              <a:t>&gt;</a:t>
            </a:r>
            <a:br>
              <a:rPr 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   </a:t>
            </a:r>
            <a:r>
              <a:rPr lang="en-US" sz="2400" dirty="0"/>
              <a:t>&lt;html&gt;</a:t>
            </a:r>
            <a:br>
              <a:rPr 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       </a:t>
            </a:r>
            <a:r>
              <a:rPr lang="en-US" sz="2400" dirty="0"/>
              <a:t>&lt;head&gt; </a:t>
            </a:r>
            <a:br>
              <a:rPr lang="en-US" sz="2400" dirty="0"/>
            </a:br>
            <a:r>
              <a:rPr lang="zh-TW" altLang="en-US" sz="2400" dirty="0"/>
              <a:t>          </a:t>
            </a:r>
            <a:r>
              <a:rPr lang="en-US" sz="2400" dirty="0"/>
              <a:t>&lt;script</a:t>
            </a:r>
            <a:r>
              <a:rPr lang="zh-TW" altLang="en-US" sz="2400" dirty="0"/>
              <a:t> </a:t>
            </a:r>
            <a:r>
              <a:rPr lang="en-US" sz="2400" dirty="0" err="1"/>
              <a:t>src</a:t>
            </a:r>
            <a:r>
              <a:rPr lang="en-US" sz="2400" dirty="0"/>
              <a:t>=“https://aframe.io/releases/</a:t>
            </a:r>
            <a:r>
              <a:rPr lang="en-US" sz="2400" dirty="0">
                <a:solidFill>
                  <a:srgbClr val="FF0000"/>
                </a:solidFill>
              </a:rPr>
              <a:t>1.2.0</a:t>
            </a:r>
            <a:r>
              <a:rPr lang="en-US" sz="2400" dirty="0"/>
              <a:t>/aframe.min.js”&gt;</a:t>
            </a:r>
            <a:br>
              <a:rPr lang="en-US" sz="2400" dirty="0"/>
            </a:br>
            <a:r>
              <a:rPr lang="en-US" sz="2400" dirty="0"/>
              <a:t>&lt;/script&gt;</a:t>
            </a:r>
            <a:br>
              <a:rPr lang="en-US" sz="2400" dirty="0"/>
            </a:br>
            <a:r>
              <a:rPr lang="zh-TW" altLang="en-US" sz="2400" dirty="0"/>
              <a:t>        </a:t>
            </a:r>
            <a:r>
              <a:rPr lang="en-US" sz="2400" dirty="0"/>
              <a:t>&lt;/head&gt;</a:t>
            </a:r>
            <a:br>
              <a:rPr 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       </a:t>
            </a:r>
            <a:r>
              <a:rPr lang="en-US" sz="2400" dirty="0"/>
              <a:t>&lt;body&gt;</a:t>
            </a:r>
            <a:br>
              <a:rPr 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           </a:t>
            </a:r>
            <a:r>
              <a:rPr lang="en-US" sz="2400" dirty="0"/>
              <a:t>&lt;a-scene&gt;</a:t>
            </a:r>
            <a:br>
              <a:rPr 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               </a:t>
            </a:r>
            <a:r>
              <a:rPr lang="en-US" sz="2400" dirty="0"/>
              <a:t>&lt;</a:t>
            </a:r>
            <a:r>
              <a:rPr lang="en-US" sz="2400" dirty="0">
                <a:solidFill>
                  <a:srgbClr val="FF0000"/>
                </a:solidFill>
              </a:rPr>
              <a:t>a-box</a:t>
            </a:r>
            <a:r>
              <a:rPr lang="en-US" sz="2400" dirty="0"/>
              <a:t> position=“</a:t>
            </a:r>
            <a:r>
              <a:rPr lang="en-US" sz="2400" dirty="0">
                <a:solidFill>
                  <a:srgbClr val="FF0000"/>
                </a:solidFill>
              </a:rPr>
              <a:t>1 1.6 -1</a:t>
            </a:r>
            <a:r>
              <a:rPr lang="en-US" sz="2400" dirty="0"/>
              <a:t>” color=“</a:t>
            </a:r>
            <a:r>
              <a:rPr lang="en-US" sz="2400" dirty="0">
                <a:solidFill>
                  <a:srgbClr val="FF0000"/>
                </a:solidFill>
              </a:rPr>
              <a:t>blue</a:t>
            </a:r>
            <a:r>
              <a:rPr lang="en-US" sz="2400" dirty="0"/>
              <a:t>” rotation=“</a:t>
            </a:r>
            <a:r>
              <a:rPr lang="en-US" sz="2400" dirty="0">
                <a:solidFill>
                  <a:srgbClr val="FF0000"/>
                </a:solidFill>
              </a:rPr>
              <a:t>0 90 0</a:t>
            </a:r>
            <a:r>
              <a:rPr lang="en-US" sz="2400" dirty="0"/>
              <a:t>”&gt;&lt;/</a:t>
            </a:r>
            <a:r>
              <a:rPr lang="en-US" sz="2400" dirty="0">
                <a:solidFill>
                  <a:srgbClr val="FF0000"/>
                </a:solidFill>
              </a:rPr>
              <a:t>a-box</a:t>
            </a:r>
            <a:r>
              <a:rPr lang="en-US" sz="2400" dirty="0"/>
              <a:t>&gt;</a:t>
            </a:r>
            <a:br>
              <a:rPr 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           </a:t>
            </a:r>
            <a:r>
              <a:rPr lang="en-US" sz="2400" dirty="0"/>
              <a:t>&lt;/a-scene&gt;</a:t>
            </a:r>
            <a:br>
              <a:rPr 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       </a:t>
            </a:r>
            <a:r>
              <a:rPr lang="en-US" sz="2400" dirty="0"/>
              <a:t>&lt;/body&gt;</a:t>
            </a:r>
            <a:br>
              <a:rPr 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2400" dirty="0"/>
              <a:t>&lt;/html&gt;</a:t>
            </a:r>
            <a:endParaRPr lang="en-US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9924" indent="0">
              <a:buNone/>
            </a:pPr>
            <a:endParaRPr lang="en-US" sz="18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82CD16-A9D9-3A44-9BB2-09146B90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camera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E0E6D-5521-C44E-B30F-7E74A2999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1700808"/>
            <a:ext cx="8952483" cy="460851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可以通過修改相機實體的位置和旋轉來更改看到的方向與內容</a:t>
            </a:r>
            <a:br>
              <a:rPr lang="en-US" altLang="zh-TW" sz="2400" dirty="0"/>
            </a:br>
            <a:r>
              <a:rPr lang="zh-TW" altLang="en-US" sz="2400" dirty="0"/>
              <a:t>（預設相機位置是 </a:t>
            </a:r>
            <a:r>
              <a:rPr lang="en-US" altLang="zh-TW" sz="2400" dirty="0"/>
              <a:t>"0 1.6 0"</a:t>
            </a:r>
            <a:r>
              <a:rPr lang="zh-TW" altLang="en-US" sz="2400" dirty="0"/>
              <a:t>）</a:t>
            </a:r>
            <a:endParaRPr lang="en-US" altLang="zh-TW" sz="2400" dirty="0"/>
          </a:p>
          <a:p>
            <a:pPr marL="29981" indent="0">
              <a:buNone/>
            </a:pPr>
            <a:br>
              <a:rPr kumimoji="1" lang="en-US" altLang="zh-TW" sz="2400" dirty="0"/>
            </a:br>
            <a:br>
              <a:rPr kumimoji="1" lang="en-US" altLang="zh-TW" sz="2400" dirty="0"/>
            </a:br>
            <a:r>
              <a:rPr kumimoji="1" lang="en-US" altLang="zh-TW" sz="2400" dirty="0"/>
              <a:t>&lt;a-entity </a:t>
            </a:r>
            <a:r>
              <a:rPr kumimoji="1" lang="en-US" altLang="zh-TW" sz="2400" dirty="0">
                <a:solidFill>
                  <a:srgbClr val="FF0000"/>
                </a:solidFill>
              </a:rPr>
              <a:t>camera</a:t>
            </a:r>
            <a:r>
              <a:rPr kumimoji="1" lang="en-US" altLang="zh-TW" sz="2400" dirty="0"/>
              <a:t> </a:t>
            </a:r>
            <a:r>
              <a:rPr kumimoji="1" lang="en-US" altLang="zh-TW" sz="2400" dirty="0">
                <a:solidFill>
                  <a:srgbClr val="FFFF00"/>
                </a:solidFill>
              </a:rPr>
              <a:t>look-controls</a:t>
            </a:r>
            <a:r>
              <a:rPr kumimoji="1" lang="en-US" altLang="zh-TW" sz="2400" dirty="0"/>
              <a:t> </a:t>
            </a:r>
            <a:br>
              <a:rPr kumimoji="1" lang="en-US" altLang="zh-TW" sz="2400" dirty="0"/>
            </a:br>
            <a:r>
              <a:rPr kumimoji="1" lang="zh-TW" altLang="en-US" sz="2400" dirty="0"/>
              <a:t>             </a:t>
            </a:r>
            <a:r>
              <a:rPr kumimoji="1" lang="en-US" altLang="zh-TW" sz="2400" dirty="0" err="1">
                <a:solidFill>
                  <a:srgbClr val="FFC000"/>
                </a:solidFill>
              </a:rPr>
              <a:t>wasd</a:t>
            </a:r>
            <a:r>
              <a:rPr kumimoji="1" lang="en-US" altLang="zh-TW" sz="2400" dirty="0">
                <a:solidFill>
                  <a:srgbClr val="FFC000"/>
                </a:solidFill>
              </a:rPr>
              <a:t>-controls="acceleration:100"</a:t>
            </a:r>
            <a:r>
              <a:rPr kumimoji="1" lang="en-US" altLang="zh-TW" sz="2400" dirty="0"/>
              <a:t> position="0 0 0"&gt;</a:t>
            </a:r>
            <a:br>
              <a:rPr kumimoji="1" lang="en-US" altLang="zh-TW" sz="2400" dirty="0"/>
            </a:br>
            <a:r>
              <a:rPr kumimoji="1" lang="en-US" altLang="zh-TW" sz="2400" dirty="0"/>
              <a:t>&lt;/a-entity&gt;</a:t>
            </a:r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5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7E999-9253-0B47-9E6A-43C50D4C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25" y="247204"/>
            <a:ext cx="8412432" cy="102155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A-Frame-</a:t>
            </a:r>
            <a:r>
              <a:rPr kumimoji="1" lang="zh-TW" altLang="en-US" dirty="0"/>
              <a:t>網頁開發者模式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09BEF-02D9-634B-AA51-BB606E90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73" y="2060848"/>
            <a:ext cx="8412432" cy="3859543"/>
          </a:xfrm>
        </p:spPr>
        <p:txBody>
          <a:bodyPr vert="horz" lIns="74295" tIns="37148" rIns="74295" bIns="37148" rtlCol="0" anchor="t">
            <a:noAutofit/>
          </a:bodyPr>
          <a:lstStyle/>
          <a:p>
            <a:pPr indent="-248166">
              <a:buFont typeface="Wingdings" pitchFamily="2" charset="2"/>
              <a:buChar char="l"/>
            </a:pPr>
            <a:r>
              <a:rPr kumimoji="1" lang="zh-TW" altLang="en-US" sz="2400" dirty="0">
                <a:ea typeface="微軟正黑體"/>
              </a:rPr>
              <a:t>於網頁預覽時</a:t>
            </a:r>
            <a:r>
              <a:rPr lang="zh-CN" altLang="en-US" sz="2400" dirty="0">
                <a:latin typeface="+mj-ea"/>
              </a:rPr>
              <a:t>，</a:t>
            </a:r>
            <a:r>
              <a:rPr kumimoji="1" lang="zh-TW" altLang="en-US" sz="2400" dirty="0">
                <a:ea typeface="微軟正黑體"/>
              </a:rPr>
              <a:t>鍵入指令：</a:t>
            </a:r>
            <a:endParaRPr lang="en-US" altLang="zh-TW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584557" lvl="1" indent="-219273"/>
            <a:r>
              <a:rPr kumimoji="1" lang="en-US" altLang="zh-TW" dirty="0">
                <a:ea typeface="微軟正黑體"/>
              </a:rPr>
              <a:t>Window : control + alt + </a:t>
            </a:r>
            <a:r>
              <a:rPr kumimoji="1" lang="en-US" altLang="zh-TW" dirty="0" err="1">
                <a:ea typeface="微軟正黑體"/>
              </a:rPr>
              <a:t>i</a:t>
            </a:r>
            <a:endParaRPr kumimoji="1" lang="en-US" altLang="zh-TW" dirty="0">
              <a:ea typeface="微軟正黑體"/>
            </a:endParaRPr>
          </a:p>
          <a:p>
            <a:pPr marL="584557" lvl="1" indent="-219273"/>
            <a:r>
              <a:rPr kumimoji="1" lang="zh-TW" altLang="en-US" dirty="0">
                <a:ea typeface="微軟正黑體"/>
              </a:rPr>
              <a:t>Ｍ</a:t>
            </a:r>
            <a:r>
              <a:rPr kumimoji="1" lang="en-US" altLang="zh-TW" dirty="0">
                <a:ea typeface="微軟正黑體"/>
              </a:rPr>
              <a:t>ac :  control + option + </a:t>
            </a:r>
            <a:r>
              <a:rPr kumimoji="1" lang="en-US" altLang="zh-TW" dirty="0" err="1">
                <a:ea typeface="微軟正黑體"/>
              </a:rPr>
              <a:t>i</a:t>
            </a:r>
            <a:endParaRPr lang="en-US" altLang="zh-TW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278163" indent="-219273"/>
            <a:r>
              <a:rPr kumimoji="1"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結果如範例圖：</a:t>
            </a:r>
            <a:endParaRPr kumimoji="1" lang="en-US" altLang="zh-TW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278163" indent="-219273"/>
            <a:r>
              <a:rPr kumimoji="1"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在此模式下可以編輯各種元件的變數資訊</a:t>
            </a:r>
            <a:r>
              <a:rPr lang="zh-CN" altLang="en-US" sz="2400" dirty="0">
                <a:latin typeface="+mj-ea"/>
              </a:rPr>
              <a:t>，</a:t>
            </a:r>
            <a:r>
              <a:rPr lang="zh-TW" altLang="en-US" sz="2400" dirty="0">
                <a:latin typeface="+mj-ea"/>
              </a:rPr>
              <a:t>並立即預覽變化</a:t>
            </a:r>
            <a:r>
              <a:rPr lang="zh-CN" altLang="en-US" sz="2400" dirty="0">
                <a:latin typeface="+mj-ea"/>
              </a:rPr>
              <a:t>，</a:t>
            </a:r>
            <a:r>
              <a:rPr lang="zh-TW" altLang="en-US" sz="2400" dirty="0">
                <a:latin typeface="+mj-ea"/>
              </a:rPr>
              <a:t>不影響本地檔案</a:t>
            </a:r>
            <a:r>
              <a:rPr lang="zh-TW" altLang="en-US" sz="2400" dirty="0">
                <a:ea typeface="微軟正黑體"/>
              </a:rPr>
              <a:t>。</a:t>
            </a:r>
            <a:endParaRPr lang="en-US" altLang="zh-TW" sz="2400" dirty="0">
              <a:ea typeface="微軟正黑體"/>
            </a:endParaRPr>
          </a:p>
          <a:p>
            <a:pPr marL="278163" indent="-219273"/>
            <a:r>
              <a:rPr kumimoji="1"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提供複製功能</a:t>
            </a:r>
            <a:r>
              <a:rPr lang="zh-CN" altLang="en-US" sz="2400" dirty="0">
                <a:latin typeface="+mj-ea"/>
              </a:rPr>
              <a:t>，</a:t>
            </a:r>
            <a:r>
              <a:rPr lang="zh-TW" altLang="en-US" sz="2400" dirty="0">
                <a:latin typeface="+mj-ea"/>
              </a:rPr>
              <a:t>能將變動的資訊貼回原檔案</a:t>
            </a:r>
            <a:r>
              <a:rPr lang="zh-TW" altLang="en-US" sz="2400" dirty="0">
                <a:ea typeface="微軟正黑體"/>
              </a:rPr>
              <a:t>。</a:t>
            </a:r>
            <a:endParaRPr kumimoji="1" lang="en-US" altLang="zh-TW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278163" indent="-219273"/>
            <a:endParaRPr lang="zh-TW" altLang="en-US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</p:txBody>
      </p:sp>
      <p:pic>
        <p:nvPicPr>
          <p:cNvPr id="5" name="圖片 4" descr="一張含有 螢幕擷取畫面, 坐, 電腦, 桌 的圖片&#10;&#10;自動產生的描述">
            <a:extLst>
              <a:ext uri="{FF2B5EF4-FFF2-40B4-BE49-F238E27FC236}">
                <a16:creationId xmlns:a16="http://schemas.microsoft.com/office/drawing/2014/main" id="{C40A9689-5664-2647-8A85-75E706DF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293" y="1692188"/>
            <a:ext cx="3262864" cy="194464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448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練習題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4507" y="1243782"/>
            <a:ext cx="8856984" cy="5112568"/>
          </a:xfrm>
        </p:spPr>
        <p:txBody>
          <a:bodyPr/>
          <a:lstStyle/>
          <a:p>
            <a:r>
              <a:rPr lang="zh-TW" altLang="en-US" dirty="0"/>
              <a:t>如圖示，用</a:t>
            </a:r>
            <a:r>
              <a:rPr lang="en-US" altLang="zh-TW" dirty="0" err="1"/>
              <a:t>Aframe</a:t>
            </a:r>
            <a:r>
              <a:rPr lang="zh-TW" altLang="en-US" dirty="0"/>
              <a:t>搭建出一棵聖誕樹</a:t>
            </a:r>
            <a:br>
              <a:rPr lang="en-US" altLang="zh-TW" dirty="0"/>
            </a:br>
            <a:r>
              <a:rPr lang="en-US" altLang="zh-TW" dirty="0"/>
              <a:t>Hint: </a:t>
            </a:r>
            <a:r>
              <a:rPr lang="zh-TW" altLang="en-US" dirty="0"/>
              <a:t>樹葉部分使用</a:t>
            </a:r>
            <a:r>
              <a:rPr lang="en-US" altLang="zh-TW" dirty="0">
                <a:solidFill>
                  <a:srgbClr val="FF0000"/>
                </a:solidFill>
              </a:rPr>
              <a:t>&lt;a-cone&gt;</a:t>
            </a:r>
            <a:r>
              <a:rPr lang="zh-TW" altLang="en-US" dirty="0"/>
              <a:t>標籤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77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56" y="2348880"/>
            <a:ext cx="7211232" cy="415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95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668D7-FEAA-A44E-AA84-147E91EA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4" y="2332145"/>
            <a:ext cx="6811480" cy="1875413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dirty="0"/>
              <a:t>程式實作</a:t>
            </a:r>
            <a:br>
              <a:rPr kumimoji="1" lang="en-US" altLang="zh-TW" dirty="0"/>
            </a:br>
            <a:r>
              <a:rPr kumimoji="1" lang="en-US" altLang="zh-TW" dirty="0">
                <a:solidFill>
                  <a:srgbClr val="FF0000"/>
                </a:solidFill>
              </a:rPr>
              <a:t>A-frame:</a:t>
            </a:r>
            <a:br>
              <a:rPr kumimoji="1" lang="en-US" altLang="zh-TW" sz="3575" dirty="0">
                <a:solidFill>
                  <a:srgbClr val="FF0000"/>
                </a:solidFill>
              </a:rPr>
            </a:br>
            <a:r>
              <a:rPr kumimoji="1" lang="zh-TW" altLang="en-US" sz="2400" dirty="0">
                <a:solidFill>
                  <a:schemeClr val="bg1"/>
                </a:solidFill>
              </a:rPr>
              <a:t>資產管理</a:t>
            </a:r>
            <a:r>
              <a:rPr kumimoji="1" lang="en-US" altLang="zh-TW" sz="2400" dirty="0">
                <a:solidFill>
                  <a:schemeClr val="bg1"/>
                </a:solidFill>
              </a:rPr>
              <a:t>/</a:t>
            </a:r>
            <a:r>
              <a:rPr kumimoji="1" lang="zh-TW" altLang="en-US" sz="2400" dirty="0">
                <a:solidFill>
                  <a:schemeClr val="bg1"/>
                </a:solidFill>
              </a:rPr>
              <a:t>天空球</a:t>
            </a:r>
            <a:r>
              <a:rPr kumimoji="1" lang="en-US" altLang="zh-TW" sz="2400" dirty="0">
                <a:solidFill>
                  <a:schemeClr val="bg1"/>
                </a:solidFill>
              </a:rPr>
              <a:t>/3D</a:t>
            </a:r>
            <a:r>
              <a:rPr kumimoji="1" lang="zh-TW" altLang="en-US" sz="2400" dirty="0">
                <a:solidFill>
                  <a:schemeClr val="bg1"/>
                </a:solidFill>
              </a:rPr>
              <a:t>模型</a:t>
            </a:r>
            <a:r>
              <a:rPr kumimoji="1" lang="en-US" altLang="zh-TW" sz="2400" dirty="0">
                <a:solidFill>
                  <a:schemeClr val="bg1"/>
                </a:solidFill>
              </a:rPr>
              <a:t>/</a:t>
            </a:r>
            <a:r>
              <a:rPr kumimoji="1" lang="zh-TW" altLang="en-US" sz="2400" dirty="0">
                <a:solidFill>
                  <a:schemeClr val="bg1"/>
                </a:solidFill>
              </a:rPr>
              <a:t>鏡頭</a:t>
            </a:r>
            <a:r>
              <a:rPr kumimoji="1" lang="en-US" altLang="zh-TW" sz="2400" dirty="0">
                <a:solidFill>
                  <a:schemeClr val="bg1"/>
                </a:solidFill>
              </a:rPr>
              <a:t>/</a:t>
            </a:r>
            <a:r>
              <a:rPr kumimoji="1" lang="zh-TW" altLang="en-US" sz="2400" dirty="0">
                <a:solidFill>
                  <a:schemeClr val="bg1"/>
                </a:solidFill>
              </a:rPr>
              <a:t>動畫</a:t>
            </a:r>
            <a:endParaRPr kumimoji="1" lang="zh-TW" altLang="en-US" sz="3575" dirty="0">
              <a:solidFill>
                <a:schemeClr val="bg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7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 </a:t>
            </a:r>
            <a:r>
              <a:rPr lang="zh-TW" altLang="en-US" dirty="0"/>
              <a:t>下載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1F0583B-4E16-47CC-8559-7A329F3A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https://code.visualstudio.com/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6" y="2564904"/>
            <a:ext cx="7294532" cy="352839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F7DA84F-1E4D-493B-AD21-5EE2CA61ED41}"/>
              </a:ext>
            </a:extLst>
          </p:cNvPr>
          <p:cNvSpPr/>
          <p:nvPr/>
        </p:nvSpPr>
        <p:spPr>
          <a:xfrm>
            <a:off x="1132044" y="4298057"/>
            <a:ext cx="1660716" cy="439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5313040" y="4102475"/>
            <a:ext cx="4382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 點選下載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若是使用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Mac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也可以在下拉選單中選擇對應版本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</a:rPr>
              <a:t>)</a:t>
            </a:r>
            <a:endParaRPr lang="zh-TW" altLang="en-US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C164ECF-EB67-477D-9E68-8986C013DEC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792760" y="4517974"/>
            <a:ext cx="2520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95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4CBDF-7B2A-3545-8BFE-C2D54518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>
            <a:normAutofit/>
          </a:bodyPr>
          <a:lstStyle/>
          <a:p>
            <a:r>
              <a:rPr kumimoji="1" lang="en-US" altLang="zh-TW" sz="3575" dirty="0"/>
              <a:t>&lt;a-asset&gt;</a:t>
            </a:r>
            <a:endParaRPr kumimoji="1" lang="zh-TW" altLang="en-US" sz="3575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FB8D7E-47B5-3E41-B7F3-00324E15F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95" y="1556792"/>
            <a:ext cx="9073008" cy="403244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A-Frame</a:t>
            </a:r>
            <a:r>
              <a:rPr lang="zh-TW" altLang="en-US" sz="2400" dirty="0"/>
              <a:t>擁有資產管理系統，該系統使我們能夠將資產放在一個位置，並預加載和緩存資產以提高性能。</a:t>
            </a:r>
            <a:endParaRPr lang="en-US" altLang="zh-TW" sz="2400" dirty="0"/>
          </a:p>
          <a:p>
            <a:r>
              <a:rPr lang="zh-TW" altLang="en-US" sz="2400" dirty="0"/>
              <a:t>請注意，資產管理系統僅用於預加載資產。在運行時在實體上設置的資產可以通過指向資產的直接</a:t>
            </a:r>
            <a:r>
              <a:rPr lang="en-US" altLang="zh-TW" sz="2400" dirty="0"/>
              <a:t>URL</a:t>
            </a:r>
            <a:r>
              <a:rPr lang="zh-TW" altLang="en-US" sz="2400" dirty="0"/>
              <a:t>來完成。</a:t>
            </a:r>
          </a:p>
          <a:p>
            <a:pPr lvl="1"/>
            <a:r>
              <a:rPr lang="en-US" altLang="zh-TW" dirty="0"/>
              <a:t>&lt;a-asset-item&gt; -</a:t>
            </a:r>
            <a:r>
              <a:rPr lang="zh-TW" altLang="en-US" dirty="0"/>
              <a:t>其他資產，例如</a:t>
            </a:r>
            <a:r>
              <a:rPr lang="en-US" altLang="zh-TW" dirty="0"/>
              <a:t>3D</a:t>
            </a:r>
            <a:r>
              <a:rPr lang="zh-TW" altLang="en-US" dirty="0"/>
              <a:t>模型和材料</a:t>
            </a:r>
          </a:p>
          <a:p>
            <a:pPr lvl="1"/>
            <a:r>
              <a:rPr lang="en-US" altLang="zh-TW" dirty="0"/>
              <a:t>&lt;audio&gt; -</a:t>
            </a:r>
            <a:r>
              <a:rPr lang="zh-TW" altLang="en-US" dirty="0"/>
              <a:t>聲音文件</a:t>
            </a:r>
          </a:p>
          <a:p>
            <a:pPr lvl="1"/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&gt; -</a:t>
            </a:r>
            <a:r>
              <a:rPr lang="zh-TW" altLang="en-US" dirty="0"/>
              <a:t>圖像紋理</a:t>
            </a:r>
          </a:p>
          <a:p>
            <a:pPr lvl="1"/>
            <a:r>
              <a:rPr lang="en-US" altLang="zh-TW" dirty="0"/>
              <a:t>&lt;video&gt; -</a:t>
            </a:r>
            <a:r>
              <a:rPr lang="zh-TW" altLang="en-US" dirty="0"/>
              <a:t>視頻紋理</a:t>
            </a:r>
          </a:p>
          <a:p>
            <a:pPr marL="29981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64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4FD3D-E194-8A46-A90C-861C40E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>
            <a:noAutofit/>
          </a:bodyPr>
          <a:lstStyle/>
          <a:p>
            <a:r>
              <a:rPr kumimoji="1" lang="en-US" altLang="zh-TW" dirty="0"/>
              <a:t>&lt;a-asset&gt;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76C8FC-2766-D14B-9C1E-6A3FF1F7B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7" y="1412776"/>
            <a:ext cx="9217024" cy="4824536"/>
          </a:xfrm>
        </p:spPr>
        <p:txBody>
          <a:bodyPr>
            <a:noAutofit/>
          </a:bodyPr>
          <a:lstStyle/>
          <a:p>
            <a:pPr marL="29981" indent="0">
              <a:buNone/>
            </a:pPr>
            <a:r>
              <a:rPr lang="zh-TW" altLang="en-US" sz="2400" dirty="0"/>
              <a:t>資產宣告語法如下</a:t>
            </a:r>
            <a:r>
              <a:rPr lang="en-US" altLang="zh-TW" sz="2400" dirty="0">
                <a:sym typeface="Wingdings" panose="05000000000000000000" pitchFamily="2" charset="2"/>
              </a:rPr>
              <a:t>(</a:t>
            </a:r>
            <a:r>
              <a:rPr lang="en-US" altLang="zh-TW" sz="2400" dirty="0" err="1">
                <a:sym typeface="Wingdings" panose="05000000000000000000" pitchFamily="2" charset="2"/>
              </a:rPr>
              <a:t>id+src</a:t>
            </a:r>
            <a:r>
              <a:rPr lang="en-US" altLang="zh-TW" sz="2400" dirty="0">
                <a:sym typeface="Wingdings" panose="05000000000000000000" pitchFamily="2" charset="2"/>
              </a:rPr>
              <a:t>)</a:t>
            </a:r>
            <a:endParaRPr lang="en-US" altLang="zh-TW" sz="2400" dirty="0"/>
          </a:p>
          <a:p>
            <a:pPr marL="29981" indent="0">
              <a:buNone/>
            </a:pPr>
            <a:r>
              <a:rPr lang="en-US" altLang="zh-TW" sz="2000" dirty="0"/>
              <a:t>&lt;a-scene&gt;</a:t>
            </a:r>
          </a:p>
          <a:p>
            <a:pPr marL="29981" indent="0">
              <a:buNone/>
            </a:pPr>
            <a:r>
              <a:rPr lang="zh-TW" altLang="en-US" sz="2000" dirty="0"/>
              <a:t>  </a:t>
            </a:r>
            <a:r>
              <a:rPr lang="en-US" altLang="zh-TW" sz="2000" dirty="0"/>
              <a:t>&lt;a-assets&gt;</a:t>
            </a:r>
            <a:br>
              <a:rPr lang="en-US" altLang="zh-TW" sz="2000" dirty="0"/>
            </a:br>
            <a:r>
              <a:rPr lang="zh-TW" altLang="en-US" sz="2000" dirty="0"/>
              <a:t>    </a:t>
            </a:r>
            <a:r>
              <a:rPr lang="en-US" altLang="zh-TW" sz="2000" dirty="0">
                <a:solidFill>
                  <a:srgbClr val="FFFF00"/>
                </a:solidFill>
              </a:rPr>
              <a:t>&lt;a-asset-item id= “test-obj” </a:t>
            </a:r>
            <a:r>
              <a:rPr lang="en-US" altLang="zh-TW" sz="2000" dirty="0" err="1">
                <a:solidFill>
                  <a:srgbClr val="FFFF00"/>
                </a:solidFill>
              </a:rPr>
              <a:t>src</a:t>
            </a:r>
            <a:r>
              <a:rPr lang="en-US" altLang="zh-TW" sz="2000" dirty="0">
                <a:solidFill>
                  <a:srgbClr val="FFFF00"/>
                </a:solidFill>
              </a:rPr>
              <a:t>= “</a:t>
            </a:r>
            <a:r>
              <a:rPr lang="zh-TW" altLang="en-US" sz="2000" dirty="0"/>
              <a:t>資料夾名稱</a:t>
            </a:r>
            <a:r>
              <a:rPr lang="en-US" altLang="zh-TW" sz="2000" dirty="0"/>
              <a:t>/</a:t>
            </a:r>
            <a:r>
              <a:rPr lang="en-US" altLang="zh-TW" sz="2000" dirty="0">
                <a:solidFill>
                  <a:srgbClr val="FFFF00"/>
                </a:solidFill>
              </a:rPr>
              <a:t>test.obj”&gt;</a:t>
            </a:r>
            <a:br>
              <a:rPr lang="en-US" altLang="zh-TW" sz="2000" dirty="0">
                <a:solidFill>
                  <a:srgbClr val="FFFF00"/>
                </a:solidFill>
              </a:rPr>
            </a:br>
            <a:r>
              <a:rPr lang="zh-TW" altLang="en-US" sz="2000" dirty="0">
                <a:solidFill>
                  <a:srgbClr val="FFFF00"/>
                </a:solidFill>
              </a:rPr>
              <a:t>　</a:t>
            </a:r>
            <a:r>
              <a:rPr lang="en-US" altLang="zh-TW" sz="2000" dirty="0">
                <a:solidFill>
                  <a:srgbClr val="FFFF00"/>
                </a:solidFill>
              </a:rPr>
              <a:t>&lt;/a-asset-item&gt;</a:t>
            </a:r>
            <a:br>
              <a:rPr lang="en-US" altLang="zh-TW" sz="2000" dirty="0">
                <a:solidFill>
                  <a:srgbClr val="FFFF00"/>
                </a:solidFill>
              </a:rPr>
            </a:br>
            <a:r>
              <a:rPr lang="zh-TW" altLang="en-US" sz="2000" dirty="0">
                <a:solidFill>
                  <a:srgbClr val="FFFF00"/>
                </a:solidFill>
              </a:rPr>
              <a:t>    </a:t>
            </a:r>
            <a:r>
              <a:rPr lang="en-US" altLang="zh-TW" sz="2000" dirty="0">
                <a:solidFill>
                  <a:srgbClr val="FFFF00"/>
                </a:solidFill>
              </a:rPr>
              <a:t>&lt;a-asset-item id= “test-</a:t>
            </a:r>
            <a:r>
              <a:rPr lang="en-US" altLang="zh-TW" sz="2000" dirty="0" err="1">
                <a:solidFill>
                  <a:srgbClr val="FFFF00"/>
                </a:solidFill>
              </a:rPr>
              <a:t>mtl</a:t>
            </a:r>
            <a:r>
              <a:rPr lang="en-US" altLang="zh-TW" sz="2000" dirty="0">
                <a:solidFill>
                  <a:srgbClr val="FFFF00"/>
                </a:solidFill>
              </a:rPr>
              <a:t>” </a:t>
            </a:r>
            <a:r>
              <a:rPr lang="en-US" altLang="zh-TW" sz="2000" dirty="0" err="1">
                <a:solidFill>
                  <a:srgbClr val="FFFF00"/>
                </a:solidFill>
              </a:rPr>
              <a:t>src</a:t>
            </a:r>
            <a:r>
              <a:rPr lang="en-US" altLang="zh-TW" sz="2000" dirty="0">
                <a:solidFill>
                  <a:srgbClr val="FFFF00"/>
                </a:solidFill>
              </a:rPr>
              <a:t>= “</a:t>
            </a:r>
            <a:r>
              <a:rPr lang="zh-TW" altLang="en-US" sz="2000" dirty="0"/>
              <a:t>資料夾名稱</a:t>
            </a:r>
            <a:r>
              <a:rPr lang="en-US" altLang="zh-TW" sz="2000" dirty="0"/>
              <a:t>/ </a:t>
            </a:r>
            <a:r>
              <a:rPr lang="en-US" altLang="zh-TW" sz="2000" dirty="0" err="1">
                <a:solidFill>
                  <a:srgbClr val="FFFF00"/>
                </a:solidFill>
              </a:rPr>
              <a:t>test.mtl</a:t>
            </a:r>
            <a:r>
              <a:rPr lang="en-US" altLang="zh-TW" sz="2000" dirty="0">
                <a:solidFill>
                  <a:srgbClr val="FFFF00"/>
                </a:solidFill>
              </a:rPr>
              <a:t>”&gt;</a:t>
            </a:r>
            <a:br>
              <a:rPr lang="en-US" altLang="zh-TW" sz="2000" dirty="0">
                <a:solidFill>
                  <a:srgbClr val="FFFF00"/>
                </a:solidFill>
              </a:rPr>
            </a:br>
            <a:r>
              <a:rPr lang="zh-TW" altLang="en-US" sz="2000" dirty="0">
                <a:solidFill>
                  <a:srgbClr val="FFFF00"/>
                </a:solidFill>
              </a:rPr>
              <a:t>    </a:t>
            </a:r>
            <a:r>
              <a:rPr lang="en-US" altLang="zh-TW" sz="2000" dirty="0">
                <a:solidFill>
                  <a:srgbClr val="FFFF00"/>
                </a:solidFill>
              </a:rPr>
              <a:t>&lt;/a-asset-item&gt;</a:t>
            </a:r>
            <a:br>
              <a:rPr lang="en-US" altLang="zh-TW" sz="2000" dirty="0"/>
            </a:br>
            <a:r>
              <a:rPr lang="zh-TW" altLang="en-US" sz="2000" dirty="0"/>
              <a:t>    </a:t>
            </a:r>
            <a:r>
              <a:rPr lang="en-US" altLang="zh-TW" sz="2000" dirty="0">
                <a:solidFill>
                  <a:srgbClr val="00B0F0"/>
                </a:solidFill>
              </a:rPr>
              <a:t>&lt;audio id= “</a:t>
            </a:r>
            <a:r>
              <a:rPr lang="en-US" altLang="zh-TW" sz="2000" dirty="0" err="1">
                <a:solidFill>
                  <a:srgbClr val="00B0F0"/>
                </a:solidFill>
              </a:rPr>
              <a:t>audiomu</a:t>
            </a:r>
            <a:r>
              <a:rPr lang="en-US" altLang="zh-TW" sz="2000" dirty="0">
                <a:solidFill>
                  <a:srgbClr val="00B0F0"/>
                </a:solidFill>
              </a:rPr>
              <a:t>” </a:t>
            </a:r>
            <a:r>
              <a:rPr lang="en-US" altLang="zh-TW" sz="2000" dirty="0" err="1">
                <a:solidFill>
                  <a:srgbClr val="00B0F0"/>
                </a:solidFill>
              </a:rPr>
              <a:t>src</a:t>
            </a:r>
            <a:r>
              <a:rPr lang="en-US" altLang="zh-TW" sz="2000" dirty="0">
                <a:solidFill>
                  <a:srgbClr val="00B0F0"/>
                </a:solidFill>
              </a:rPr>
              <a:t>= “</a:t>
            </a:r>
            <a:r>
              <a:rPr lang="zh-TW" altLang="en-US" sz="2000" dirty="0"/>
              <a:t>資料夾名稱</a:t>
            </a:r>
            <a:r>
              <a:rPr lang="en-US" altLang="zh-TW" sz="2000" dirty="0"/>
              <a:t>/ </a:t>
            </a:r>
            <a:r>
              <a:rPr lang="en-US" altLang="zh-TW" sz="2000" dirty="0">
                <a:solidFill>
                  <a:srgbClr val="00B0F0"/>
                </a:solidFill>
              </a:rPr>
              <a:t>audiomu.mp3”&gt;</a:t>
            </a:r>
            <a:br>
              <a:rPr lang="en-US" altLang="zh-TW" sz="2000" dirty="0">
                <a:solidFill>
                  <a:srgbClr val="00B0F0"/>
                </a:solidFill>
              </a:rPr>
            </a:br>
            <a:r>
              <a:rPr lang="zh-TW" altLang="en-US" sz="2000" dirty="0">
                <a:solidFill>
                  <a:srgbClr val="00B0F0"/>
                </a:solidFill>
              </a:rPr>
              <a:t>    </a:t>
            </a:r>
            <a:r>
              <a:rPr lang="en-US" altLang="zh-TW" sz="2000" dirty="0">
                <a:solidFill>
                  <a:srgbClr val="00B0F0"/>
                </a:solidFill>
              </a:rPr>
              <a:t>&lt;/audio&gt;</a:t>
            </a:r>
            <a:br>
              <a:rPr lang="en-US" altLang="zh-TW" sz="2000" dirty="0">
                <a:solidFill>
                  <a:srgbClr val="00B0F0"/>
                </a:solidFill>
              </a:rPr>
            </a:br>
            <a:r>
              <a:rPr lang="zh-TW" altLang="en-US" sz="2000" dirty="0">
                <a:solidFill>
                  <a:srgbClr val="00B0F0"/>
                </a:solidFill>
              </a:rPr>
              <a:t>   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img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id= “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imgpicture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” 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src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= “</a:t>
            </a:r>
            <a:r>
              <a:rPr lang="zh-TW" altLang="en-US" sz="2000" dirty="0"/>
              <a:t>資料夾名稱</a:t>
            </a:r>
            <a:r>
              <a:rPr lang="en-US" altLang="zh-TW" sz="2000" dirty="0"/>
              <a:t>/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imgpicture.png”&gt;&lt;/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img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altLang="zh-TW" sz="2000" dirty="0"/>
            </a:br>
            <a:r>
              <a:rPr lang="zh-TW" altLang="en-US" sz="2000" dirty="0"/>
              <a:t>    </a:t>
            </a:r>
            <a:r>
              <a:rPr lang="en-US" altLang="zh-TW" sz="2000" dirty="0">
                <a:solidFill>
                  <a:srgbClr val="FF0000"/>
                </a:solidFill>
              </a:rPr>
              <a:t>&lt;video id=“video01” </a:t>
            </a:r>
            <a:r>
              <a:rPr lang="en-US" altLang="zh-TW" sz="2000" dirty="0" err="1">
                <a:solidFill>
                  <a:srgbClr val="FF0000"/>
                </a:solidFill>
              </a:rPr>
              <a:t>src</a:t>
            </a:r>
            <a:r>
              <a:rPr lang="en-US" altLang="zh-TW" sz="2000" dirty="0">
                <a:solidFill>
                  <a:srgbClr val="FF0000"/>
                </a:solidFill>
              </a:rPr>
              <a:t>=“</a:t>
            </a:r>
            <a:r>
              <a:rPr lang="zh-TW" altLang="en-US" sz="2000" dirty="0"/>
              <a:t>資料夾名稱</a:t>
            </a:r>
            <a:r>
              <a:rPr lang="en-US" altLang="zh-TW" sz="2000" dirty="0"/>
              <a:t>/ </a:t>
            </a:r>
            <a:r>
              <a:rPr lang="en-US" altLang="zh-TW" sz="2000" dirty="0">
                <a:solidFill>
                  <a:srgbClr val="FF0000"/>
                </a:solidFill>
              </a:rPr>
              <a:t>video01.mp4”&gt;&lt;/video&gt;</a:t>
            </a:r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zh-TW" altLang="en-US" sz="2000" dirty="0">
                <a:solidFill>
                  <a:srgbClr val="FF0000"/>
                </a:solidFill>
              </a:rPr>
              <a:t>  </a:t>
            </a:r>
            <a:r>
              <a:rPr lang="en-US" altLang="zh-TW" sz="2000" dirty="0"/>
              <a:t>&lt;/a-assets&gt;</a:t>
            </a:r>
          </a:p>
          <a:p>
            <a:pPr marL="29981" indent="0">
              <a:buNone/>
            </a:pPr>
            <a:r>
              <a:rPr kumimoji="1" lang="en-US" altLang="zh-TW" sz="2000" dirty="0"/>
              <a:t>&lt;/a-scene&gt;</a:t>
            </a:r>
            <a:endParaRPr kumimoji="1"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79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6CD49-C723-9F46-B2B6-4F79460B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&lt;a-sky&gt;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08A41-3C51-B34C-B443-5F9F9299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543" y="1531814"/>
            <a:ext cx="8208912" cy="5112568"/>
          </a:xfrm>
        </p:spPr>
        <p:txBody>
          <a:bodyPr>
            <a:normAutofit/>
          </a:bodyPr>
          <a:lstStyle/>
          <a:p>
            <a:r>
              <a:rPr lang="zh-TW" altLang="en-US" dirty="0">
                <a:effectLst/>
              </a:rPr>
              <a:t>天空圖元為場景添加背景色或</a:t>
            </a:r>
            <a:r>
              <a:rPr lang="en-US" altLang="zh-TW" dirty="0">
                <a:effectLst/>
              </a:rPr>
              <a:t>360°</a:t>
            </a:r>
            <a:r>
              <a:rPr lang="zh-TW" altLang="en-US" dirty="0">
                <a:effectLst/>
              </a:rPr>
              <a:t>圖像。</a:t>
            </a:r>
            <a:br>
              <a:rPr lang="en-US" altLang="zh-TW" dirty="0">
                <a:effectLst/>
              </a:rPr>
            </a:br>
            <a:r>
              <a:rPr lang="zh-TW" altLang="en-US" dirty="0">
                <a:effectLst/>
              </a:rPr>
              <a:t>天空是一個大的球體，其顏色或紋理映射到內部。</a:t>
            </a:r>
            <a:endParaRPr lang="en-US" altLang="zh-TW" dirty="0">
              <a:effectLst/>
            </a:endParaRPr>
          </a:p>
          <a:p>
            <a:pPr marL="29981" indent="0">
              <a:buNone/>
            </a:pPr>
            <a:endParaRPr lang="en-US" altLang="zh-TW" dirty="0">
              <a:effectLst/>
            </a:endParaRPr>
          </a:p>
          <a:p>
            <a:pPr marL="29981" indent="0">
              <a:buNone/>
            </a:pPr>
            <a:r>
              <a:rPr lang="en-US" altLang="zh-TW" dirty="0">
                <a:effectLst/>
              </a:rPr>
              <a:t>&lt;a-scene&gt;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>
                <a:effectLst/>
              </a:rPr>
              <a:t>&lt;a-sky color=</a:t>
            </a:r>
            <a:r>
              <a:rPr lang="zh-TW" altLang="en-US" dirty="0">
                <a:effectLst/>
              </a:rPr>
              <a:t>“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blue</a:t>
            </a:r>
            <a:r>
              <a:rPr lang="en-US" altLang="zh-TW" dirty="0"/>
              <a:t>”</a:t>
            </a:r>
            <a:r>
              <a:rPr lang="en-US" altLang="zh-TW" dirty="0">
                <a:effectLst/>
              </a:rPr>
              <a:t>&gt;&lt;/a-sky&gt;</a:t>
            </a:r>
            <a:br>
              <a:rPr lang="en-US" altLang="zh-TW" dirty="0"/>
            </a:br>
            <a:r>
              <a:rPr lang="en-US" altLang="zh-TW" dirty="0">
                <a:effectLst/>
              </a:rPr>
              <a:t>&lt;/a-scene&gt;</a:t>
            </a:r>
          </a:p>
          <a:p>
            <a:pPr marL="29981" indent="0">
              <a:buNone/>
            </a:pPr>
            <a:endParaRPr kumimoji="1" lang="en-US" altLang="zh-TW" dirty="0">
              <a:solidFill>
                <a:schemeClr val="tx1">
                  <a:lumMod val="40000"/>
                  <a:lumOff val="60000"/>
                </a:schemeClr>
              </a:solidFill>
              <a:effectLst/>
            </a:endParaRPr>
          </a:p>
          <a:p>
            <a:pPr marL="29981" indent="0">
              <a:buNone/>
            </a:pPr>
            <a:r>
              <a:rPr kumimoji="1" lang="en-US" altLang="zh-TW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</a:rPr>
              <a:t>Color </a:t>
            </a:r>
            <a:r>
              <a:rPr kumimoji="1" lang="zh-TW" altLang="en-US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</a:rPr>
              <a:t>顏色可以去</a:t>
            </a:r>
            <a:r>
              <a:rPr kumimoji="1" lang="en-US" altLang="zh-TW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Colorpicker</a:t>
            </a:r>
            <a:r>
              <a:rPr kumimoji="1" lang="zh-TW" alt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查詢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10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6CD49-C723-9F46-B2B6-4F79460B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&lt;a-sky&gt;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08A41-3C51-B34C-B443-5F9F9299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543" y="1531814"/>
            <a:ext cx="8208912" cy="5112568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360</a:t>
            </a:r>
            <a:r>
              <a:rPr kumimoji="1" lang="zh-TW" altLang="en-US" dirty="0"/>
              <a:t>照片來做天空球的材質：</a:t>
            </a:r>
            <a:endParaRPr kumimoji="1" lang="en-US" altLang="zh-TW" dirty="0"/>
          </a:p>
          <a:p>
            <a:pPr marL="29981" indent="0">
              <a:buNone/>
            </a:pPr>
            <a:br>
              <a:rPr lang="en-US" altLang="zh-TW" dirty="0"/>
            </a:br>
            <a:r>
              <a:rPr lang="en-US" altLang="zh-TW" dirty="0"/>
              <a:t>&lt;a-scene&gt;</a:t>
            </a:r>
            <a:br>
              <a:rPr lang="en-US" altLang="zh-TW" dirty="0"/>
            </a:br>
            <a:r>
              <a:rPr lang="en-US" altLang="zh-TW" dirty="0"/>
              <a:t>	&lt;a-assets&gt;</a:t>
            </a:r>
            <a:br>
              <a:rPr lang="en-US" altLang="zh-TW" dirty="0"/>
            </a:br>
            <a:r>
              <a:rPr lang="en-US" altLang="zh-TW" dirty="0"/>
              <a:t>		&lt;</a:t>
            </a:r>
            <a:r>
              <a:rPr lang="en-US" altLang="zh-TW" dirty="0" err="1"/>
              <a:t>img</a:t>
            </a:r>
            <a:r>
              <a:rPr lang="en-US" altLang="zh-TW" dirty="0"/>
              <a:t> id="</a:t>
            </a:r>
            <a:r>
              <a:rPr lang="en-US" altLang="zh-TW" dirty="0">
                <a:solidFill>
                  <a:srgbClr val="FF0000"/>
                </a:solidFill>
              </a:rPr>
              <a:t>sky</a:t>
            </a:r>
            <a:r>
              <a:rPr lang="en-US" altLang="zh-TW" dirty="0"/>
              <a:t>" </a:t>
            </a:r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>
                <a:solidFill>
                  <a:srgbClr val="FF0000"/>
                </a:solidFill>
              </a:rPr>
              <a:t>sky.png</a:t>
            </a:r>
            <a:r>
              <a:rPr lang="en-US" altLang="zh-TW" dirty="0"/>
              <a:t>"&gt;</a:t>
            </a:r>
            <a:br>
              <a:rPr lang="en-US" altLang="zh-TW" dirty="0"/>
            </a:br>
            <a:r>
              <a:rPr lang="en-US" altLang="zh-TW" dirty="0"/>
              <a:t>	&lt;/a-assets&gt;</a:t>
            </a:r>
            <a:br>
              <a:rPr lang="en-US" altLang="zh-TW" dirty="0"/>
            </a:br>
            <a:r>
              <a:rPr lang="en-US" altLang="zh-TW" dirty="0"/>
              <a:t>	&lt;a-sky </a:t>
            </a:r>
            <a:r>
              <a:rPr lang="en-US" altLang="zh-TW" dirty="0" err="1"/>
              <a:t>src</a:t>
            </a:r>
            <a:r>
              <a:rPr lang="en-US" altLang="zh-TW" dirty="0"/>
              <a:t>="#</a:t>
            </a:r>
            <a:r>
              <a:rPr lang="en-US" altLang="zh-TW" dirty="0">
                <a:solidFill>
                  <a:srgbClr val="FF0000"/>
                </a:solidFill>
              </a:rPr>
              <a:t>sky</a:t>
            </a:r>
            <a:r>
              <a:rPr lang="en-US" altLang="zh-TW" dirty="0"/>
              <a:t>"&gt;&lt;/a-sky&gt;</a:t>
            </a:r>
            <a:br>
              <a:rPr lang="en-US" altLang="zh-TW" dirty="0"/>
            </a:br>
            <a:r>
              <a:rPr lang="en-US" altLang="zh-TW" dirty="0"/>
              <a:t>&lt;/a-scene&gt;</a:t>
            </a:r>
          </a:p>
          <a:p>
            <a:pPr marL="29981" indent="0">
              <a:buNone/>
            </a:pPr>
            <a:endParaRPr kumimoji="1" lang="zh-TW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019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6CD49-C723-9F46-B2B6-4F79460B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&lt;a-sky&gt;</a:t>
            </a:r>
            <a:r>
              <a:rPr kumimoji="1"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08A41-3C51-B34C-B443-5F9F9299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543" y="1531814"/>
            <a:ext cx="8208912" cy="5112568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將剛剛上課拍攝的</a:t>
            </a:r>
            <a:r>
              <a:rPr kumimoji="1" lang="en-US" altLang="zh-TW" dirty="0"/>
              <a:t>360</a:t>
            </a:r>
            <a:r>
              <a:rPr kumimoji="1" lang="zh-TW" altLang="en-US" dirty="0"/>
              <a:t>照片，放入自己的網頁中</a:t>
            </a:r>
            <a:br>
              <a:rPr lang="en-US" altLang="zh-TW" dirty="0"/>
            </a:br>
            <a:endParaRPr kumimoji="1" lang="zh-TW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71364" y="2318383"/>
            <a:ext cx="71448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&lt;a-scene&gt;</a:t>
            </a:r>
          </a:p>
          <a:p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    &lt;a-assets&gt;</a:t>
            </a:r>
          </a:p>
          <a:p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       &lt;</a:t>
            </a:r>
            <a:r>
              <a:rPr lang="en-US" altLang="zh-TW" sz="2800" b="1" dirty="0" err="1">
                <a:solidFill>
                  <a:schemeClr val="bg1"/>
                </a:solidFill>
                <a:latin typeface="+mn-ea"/>
              </a:rPr>
              <a:t>img</a:t>
            </a:r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 id=“</a:t>
            </a:r>
            <a:r>
              <a:rPr lang="en-US" altLang="zh-TW" sz="2800" b="1" dirty="0" err="1">
                <a:solidFill>
                  <a:srgbClr val="FF0000"/>
                </a:solidFill>
                <a:latin typeface="+mn-ea"/>
              </a:rPr>
              <a:t>mainsky</a:t>
            </a:r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” </a:t>
            </a:r>
          </a:p>
          <a:p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TW" sz="2800" b="1" dirty="0" err="1">
                <a:solidFill>
                  <a:schemeClr val="bg1"/>
                </a:solidFill>
                <a:latin typeface="+mn-ea"/>
              </a:rPr>
              <a:t>src</a:t>
            </a:r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=“</a:t>
            </a:r>
            <a:r>
              <a:rPr lang="en-US" altLang="zh-TW" sz="2800" b="1" dirty="0" err="1">
                <a:solidFill>
                  <a:schemeClr val="bg1"/>
                </a:solidFill>
                <a:latin typeface="+mn-ea"/>
              </a:rPr>
              <a:t>img</a:t>
            </a:r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en-US" altLang="zh-TW" sz="2800" b="1" dirty="0">
                <a:solidFill>
                  <a:srgbClr val="FF0000"/>
                </a:solidFill>
                <a:latin typeface="+mn-ea"/>
              </a:rPr>
              <a:t>mainsky.jpg</a:t>
            </a:r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”&gt;</a:t>
            </a:r>
          </a:p>
          <a:p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    &lt;/a-assets&gt;</a:t>
            </a:r>
          </a:p>
          <a:p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	&lt;a-sky </a:t>
            </a:r>
            <a:r>
              <a:rPr lang="en-US" altLang="zh-TW" sz="2800" b="1" dirty="0" err="1">
                <a:solidFill>
                  <a:schemeClr val="bg1"/>
                </a:solidFill>
                <a:latin typeface="+mn-ea"/>
              </a:rPr>
              <a:t>src</a:t>
            </a:r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="</a:t>
            </a:r>
            <a:r>
              <a:rPr lang="en-US" altLang="zh-TW" sz="28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en-US" altLang="zh-TW" sz="2800" b="1" dirty="0" err="1">
                <a:solidFill>
                  <a:srgbClr val="FF0000"/>
                </a:solidFill>
                <a:latin typeface="+mn-ea"/>
              </a:rPr>
              <a:t>mainsky</a:t>
            </a:r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&gt;&lt;/a-sky&gt;</a:t>
            </a:r>
          </a:p>
          <a:p>
            <a:r>
              <a:rPr lang="en-US" altLang="zh-TW" sz="2800" b="1" dirty="0">
                <a:solidFill>
                  <a:schemeClr val="bg1"/>
                </a:solidFill>
                <a:latin typeface="+mn-ea"/>
              </a:rPr>
              <a:t>&lt;/a-scene&gt;</a:t>
            </a:r>
          </a:p>
          <a:p>
            <a:endParaRPr lang="zh-TW" altLang="en-US" sz="2800" b="1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313" y="2204864"/>
            <a:ext cx="2432208" cy="21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197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4FD3D-E194-8A46-A90C-861C40E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>
            <a:noAutofit/>
          </a:bodyPr>
          <a:lstStyle/>
          <a:p>
            <a:r>
              <a:rPr kumimoji="1" lang="zh-TW" altLang="en-US" dirty="0"/>
              <a:t>將教材從</a:t>
            </a:r>
            <a:r>
              <a:rPr kumimoji="1" lang="en-US" altLang="zh-TW" dirty="0"/>
              <a:t>PPT</a:t>
            </a:r>
            <a:r>
              <a:rPr kumimoji="1" lang="zh-TW" altLang="en-US" dirty="0"/>
              <a:t>中輸出成圖片</a:t>
            </a:r>
            <a:r>
              <a:rPr kumimoji="1" lang="en-US" altLang="zh-TW" dirty="0"/>
              <a:t>(1/2)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61" y="1556792"/>
            <a:ext cx="5096586" cy="44487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61112" y="2996952"/>
            <a:ext cx="3501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+mj-ea"/>
                <a:ea typeface="+mj-ea"/>
              </a:rPr>
              <a:t>選擇檔案 </a:t>
            </a:r>
            <a:r>
              <a:rPr lang="en-US" altLang="zh-TW" sz="2800" b="1" dirty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r>
              <a:rPr lang="zh-TW" altLang="en-US" sz="2800" b="1" dirty="0">
                <a:solidFill>
                  <a:schemeClr val="bg1"/>
                </a:solidFill>
                <a:latin typeface="+mj-ea"/>
                <a:ea typeface="+mj-ea"/>
              </a:rPr>
              <a:t> 另存新檔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898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4FD3D-E194-8A46-A90C-861C40E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>
            <a:noAutofit/>
          </a:bodyPr>
          <a:lstStyle/>
          <a:p>
            <a:r>
              <a:rPr kumimoji="1" lang="zh-TW" altLang="en-US" dirty="0"/>
              <a:t>將教材從</a:t>
            </a:r>
            <a:r>
              <a:rPr kumimoji="1" lang="en-US" altLang="zh-TW" dirty="0"/>
              <a:t>PPT</a:t>
            </a:r>
            <a:r>
              <a:rPr kumimoji="1" lang="zh-TW" altLang="en-US" dirty="0"/>
              <a:t>中輸出成圖片</a:t>
            </a:r>
            <a:r>
              <a:rPr kumimoji="1" lang="en-US" altLang="zh-TW" dirty="0"/>
              <a:t>(2/2)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44487" y="5661248"/>
            <a:ext cx="873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+mj-ea"/>
                <a:ea typeface="+mj-ea"/>
              </a:rPr>
              <a:t>瀏覽 </a:t>
            </a:r>
            <a:r>
              <a:rPr lang="en-US" altLang="zh-TW" sz="2800" b="1" dirty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r>
              <a:rPr lang="zh-TW" altLang="en-US" sz="2800" b="1" dirty="0">
                <a:solidFill>
                  <a:schemeClr val="bg1"/>
                </a:solidFill>
                <a:latin typeface="+mj-ea"/>
                <a:ea typeface="+mj-ea"/>
              </a:rPr>
              <a:t> 選擇</a:t>
            </a:r>
            <a:r>
              <a:rPr lang="en-US" altLang="zh-TW" sz="2800" b="1" dirty="0" err="1">
                <a:solidFill>
                  <a:srgbClr val="FFC000"/>
                </a:solidFill>
                <a:latin typeface="+mj-ea"/>
                <a:ea typeface="+mj-ea"/>
              </a:rPr>
              <a:t>myProject</a:t>
            </a:r>
            <a:r>
              <a:rPr lang="zh-TW" altLang="en-US" sz="2800" b="1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TW" sz="2800" b="1" dirty="0" err="1">
                <a:solidFill>
                  <a:srgbClr val="FFC000"/>
                </a:solidFill>
                <a:latin typeface="+mj-ea"/>
                <a:ea typeface="+mj-ea"/>
              </a:rPr>
              <a:t>img</a:t>
            </a:r>
            <a:r>
              <a:rPr lang="zh-TW" altLang="en-US" sz="2800" b="1" dirty="0">
                <a:solidFill>
                  <a:schemeClr val="bg1"/>
                </a:solidFill>
                <a:latin typeface="+mj-ea"/>
                <a:ea typeface="+mj-ea"/>
              </a:rPr>
              <a:t>資料夾 </a:t>
            </a:r>
            <a:r>
              <a:rPr lang="en-US" altLang="zh-TW" sz="2800" b="1" dirty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r>
              <a:rPr lang="zh-TW" altLang="en-US" sz="2800" b="1" dirty="0">
                <a:solidFill>
                  <a:schemeClr val="bg1"/>
                </a:solidFill>
                <a:latin typeface="+mj-ea"/>
                <a:ea typeface="+mj-ea"/>
              </a:rPr>
              <a:t> 以</a:t>
            </a:r>
            <a:r>
              <a:rPr lang="en-US" altLang="zh-TW" sz="2800" b="1" dirty="0">
                <a:solidFill>
                  <a:srgbClr val="FFC000"/>
                </a:solidFill>
                <a:latin typeface="+mj-ea"/>
                <a:ea typeface="+mj-ea"/>
              </a:rPr>
              <a:t>jpg</a:t>
            </a:r>
            <a:r>
              <a:rPr lang="zh-TW" altLang="en-US" sz="2800" b="1" dirty="0">
                <a:solidFill>
                  <a:schemeClr val="bg1"/>
                </a:solidFill>
                <a:latin typeface="+mj-ea"/>
                <a:ea typeface="+mj-ea"/>
              </a:rPr>
              <a:t>格式存入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87" y="1138341"/>
            <a:ext cx="8203685" cy="423487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792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4FD3D-E194-8A46-A90C-861C40E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>
            <a:noAutofit/>
          </a:bodyPr>
          <a:lstStyle/>
          <a:p>
            <a:r>
              <a:rPr kumimoji="1" lang="zh-TW" altLang="en-US" dirty="0"/>
              <a:t>教材放入</a:t>
            </a:r>
            <a:r>
              <a:rPr kumimoji="1" lang="en-US" altLang="zh-TW" dirty="0"/>
              <a:t>&lt;a-asset&gt;</a:t>
            </a:r>
            <a:r>
              <a:rPr kumimoji="1" lang="zh-TW" altLang="en-US" dirty="0"/>
              <a:t>及使用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211170" y="5550331"/>
            <a:ext cx="7494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lang="zh-TW" altLang="en-US" sz="2400" b="1" dirty="0">
                <a:solidFill>
                  <a:schemeClr val="bg1"/>
                </a:solidFill>
                <a:latin typeface="+mj-ea"/>
                <a:ea typeface="+mj-ea"/>
              </a:rPr>
              <a:t> 由於輸出到</a:t>
            </a:r>
            <a:r>
              <a:rPr lang="en-US" altLang="zh-TW" sz="2400" b="1" dirty="0" err="1">
                <a:solidFill>
                  <a:schemeClr val="bg1"/>
                </a:solidFill>
                <a:latin typeface="+mj-ea"/>
                <a:ea typeface="+mj-ea"/>
              </a:rPr>
              <a:t>WebVR</a:t>
            </a:r>
            <a:r>
              <a:rPr lang="zh-TW" altLang="en-US" sz="2400" b="1" dirty="0">
                <a:solidFill>
                  <a:schemeClr val="bg1"/>
                </a:solidFill>
                <a:latin typeface="+mj-ea"/>
                <a:ea typeface="+mj-ea"/>
              </a:rPr>
              <a:t>中畫質會降低，</a:t>
            </a:r>
            <a:br>
              <a:rPr lang="en-US" altLang="zh-TW" sz="24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zh-TW" altLang="en-US" sz="2400" b="1" dirty="0">
                <a:solidFill>
                  <a:schemeClr val="bg1"/>
                </a:solidFill>
                <a:latin typeface="+mj-ea"/>
                <a:ea typeface="+mj-ea"/>
              </a:rPr>
              <a:t>   因此為了清楚顯示，在製作投影片時字體盡量調大。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86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236475" y="1196197"/>
            <a:ext cx="9469054" cy="5185131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&lt;a-scene&gt;</a:t>
            </a:r>
            <a:br>
              <a:rPr lang="en-US" altLang="zh-TW" dirty="0"/>
            </a:br>
            <a:r>
              <a:rPr lang="en-US" altLang="zh-TW" dirty="0"/>
              <a:t>    &lt;a-asset&gt;</a:t>
            </a:r>
            <a:br>
              <a:rPr lang="en-US" altLang="zh-TW" dirty="0"/>
            </a:br>
            <a:r>
              <a:rPr lang="en-US" altLang="zh-TW" dirty="0"/>
              <a:t>	&lt;</a:t>
            </a:r>
            <a:r>
              <a:rPr lang="en-US" altLang="zh-TW" dirty="0" err="1"/>
              <a:t>img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rgbClr val="FF0000"/>
                </a:solidFill>
              </a:rPr>
              <a:t>id="slide1"</a:t>
            </a:r>
            <a:r>
              <a:rPr lang="en-US" altLang="zh-TW" dirty="0"/>
              <a:t> </a:t>
            </a:r>
            <a:r>
              <a:rPr lang="en-US" altLang="zh-TW" dirty="0" err="1">
                <a:solidFill>
                  <a:srgbClr val="FFFF00"/>
                </a:solidFill>
              </a:rPr>
              <a:t>src</a:t>
            </a:r>
            <a:r>
              <a:rPr lang="en-US" altLang="zh-TW" dirty="0">
                <a:solidFill>
                  <a:srgbClr val="FFFF00"/>
                </a:solidFill>
              </a:rPr>
              <a:t>="</a:t>
            </a:r>
            <a:r>
              <a:rPr lang="en-US" altLang="zh-TW" dirty="0" err="1">
                <a:solidFill>
                  <a:srgbClr val="FFFF00"/>
                </a:solidFill>
              </a:rPr>
              <a:t>img</a:t>
            </a:r>
            <a:r>
              <a:rPr lang="en-US" altLang="zh-TW" dirty="0">
                <a:solidFill>
                  <a:srgbClr val="FFFF00"/>
                </a:solidFill>
              </a:rPr>
              <a:t>\slide\</a:t>
            </a:r>
            <a:r>
              <a:rPr lang="zh-TW" altLang="en-US" dirty="0">
                <a:solidFill>
                  <a:srgbClr val="FFFF00"/>
                </a:solidFill>
              </a:rPr>
              <a:t>投影片</a:t>
            </a:r>
            <a:r>
              <a:rPr lang="en-US" altLang="zh-TW" dirty="0">
                <a:solidFill>
                  <a:srgbClr val="FFFF00"/>
                </a:solidFill>
              </a:rPr>
              <a:t>1.JPG"</a:t>
            </a:r>
            <a:r>
              <a:rPr lang="en-US" altLang="zh-TW" dirty="0"/>
              <a:t>&gt;</a:t>
            </a:r>
            <a:br>
              <a:rPr lang="en-US" altLang="zh-TW" dirty="0"/>
            </a:br>
            <a:r>
              <a:rPr lang="en-US" altLang="zh-TW" dirty="0"/>
              <a:t>	&lt;/</a:t>
            </a:r>
            <a:r>
              <a:rPr lang="en-US" altLang="zh-TW" dirty="0" err="1"/>
              <a:t>img</a:t>
            </a:r>
            <a:r>
              <a:rPr lang="en-US" altLang="zh-TW" dirty="0"/>
              <a:t>&gt;</a:t>
            </a:r>
            <a:br>
              <a:rPr lang="en-US" altLang="zh-TW" dirty="0"/>
            </a:br>
            <a:r>
              <a:rPr lang="en-US" altLang="zh-TW" dirty="0"/>
              <a:t>    &lt;/a-asset&gt;</a:t>
            </a:r>
          </a:p>
          <a:p>
            <a:pPr marL="0" indent="0">
              <a:buNone/>
            </a:pPr>
            <a:r>
              <a:rPr lang="en-US" altLang="zh-TW" dirty="0"/>
              <a:t>    &lt;a-image width="3" height="2" position="-4 1 -3" </a:t>
            </a:r>
            <a:br>
              <a:rPr lang="en-US" altLang="zh-TW" dirty="0"/>
            </a:br>
            <a:r>
              <a:rPr lang="en-US" altLang="zh-TW" dirty="0"/>
              <a:t>       </a:t>
            </a:r>
            <a:r>
              <a:rPr lang="en-US" altLang="zh-TW" dirty="0" err="1">
                <a:solidFill>
                  <a:srgbClr val="FF0000"/>
                </a:solidFill>
              </a:rPr>
              <a:t>src</a:t>
            </a:r>
            <a:r>
              <a:rPr lang="en-US" altLang="zh-TW" dirty="0">
                <a:solidFill>
                  <a:srgbClr val="FF0000"/>
                </a:solidFill>
              </a:rPr>
              <a:t>="#slide1"</a:t>
            </a:r>
            <a:r>
              <a:rPr lang="en-US" altLang="zh-TW" dirty="0"/>
              <a:t>&gt;</a:t>
            </a:r>
            <a:br>
              <a:rPr lang="en-US" altLang="zh-TW" dirty="0"/>
            </a:br>
            <a:r>
              <a:rPr lang="en-US" altLang="zh-TW" dirty="0"/>
              <a:t>    &lt;/a-image&gt;</a:t>
            </a:r>
            <a:br>
              <a:rPr lang="en-US" altLang="zh-TW" dirty="0"/>
            </a:br>
            <a:r>
              <a:rPr lang="en-US" altLang="zh-TW" dirty="0"/>
              <a:t>&lt;/a-scene&gt;</a:t>
            </a:r>
          </a:p>
        </p:txBody>
      </p:sp>
    </p:spTree>
    <p:extLst>
      <p:ext uri="{BB962C8B-B14F-4D97-AF65-F5344CB8AC3E}">
        <p14:creationId xmlns:p14="http://schemas.microsoft.com/office/powerpoint/2010/main" val="13609599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練習題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8544" y="1124744"/>
            <a:ext cx="8376418" cy="5256584"/>
          </a:xfrm>
        </p:spPr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&lt;a-image&gt;</a:t>
            </a:r>
            <a:r>
              <a:rPr lang="zh-TW" altLang="en-US" dirty="0"/>
              <a:t>標籤，將三張自製教材放入網頁中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87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194" y="2132856"/>
            <a:ext cx="5875610" cy="39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479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720F7DA-509A-594C-B2A3-5020084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4" y="264245"/>
            <a:ext cx="4248472" cy="788491"/>
          </a:xfrm>
        </p:spPr>
        <p:txBody>
          <a:bodyPr anchor="b">
            <a:noAutofit/>
          </a:bodyPr>
          <a:lstStyle/>
          <a:p>
            <a:pPr algn="l"/>
            <a:r>
              <a:rPr kumimoji="1" lang="en-US" altLang="zh-TW" dirty="0"/>
              <a:t>A-Frame 3D</a:t>
            </a:r>
            <a:r>
              <a:rPr kumimoji="1" lang="zh-TW" altLang="en-US" dirty="0"/>
              <a:t>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2EDB69-DD88-CF47-86E2-E1F8A7700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48" y="1052736"/>
            <a:ext cx="7689304" cy="5385938"/>
          </a:xfrm>
        </p:spPr>
        <p:txBody>
          <a:bodyPr anchor="t">
            <a:noAutofit/>
          </a:bodyPr>
          <a:lstStyle/>
          <a:p>
            <a:pPr indent="-248166"/>
            <a:r>
              <a:rPr kumimoji="1" lang="zh-TW" altLang="en-US" sz="2400" dirty="0">
                <a:ea typeface="微軟正黑體"/>
              </a:rPr>
              <a:t>檔案格式：</a:t>
            </a:r>
            <a:r>
              <a:rPr kumimoji="1" lang="en-US" altLang="zh-TW" sz="2400" dirty="0" err="1">
                <a:ea typeface="微軟正黑體"/>
              </a:rPr>
              <a:t>Obj</a:t>
            </a:r>
            <a:r>
              <a:rPr kumimoji="1" lang="en-US" altLang="zh-TW" sz="2400" dirty="0">
                <a:ea typeface="微軟正黑體"/>
              </a:rPr>
              <a:t> , </a:t>
            </a:r>
            <a:r>
              <a:rPr kumimoji="1" lang="en-US" altLang="zh-TW" sz="2400" dirty="0" err="1">
                <a:ea typeface="微軟正黑體"/>
              </a:rPr>
              <a:t>gltF</a:t>
            </a:r>
            <a:endParaRPr kumimoji="1" lang="en-US" altLang="zh-TW" sz="2400" dirty="0">
              <a:ea typeface="微軟正黑體"/>
            </a:endParaRPr>
          </a:p>
          <a:p>
            <a:pPr indent="-248166"/>
            <a:r>
              <a:rPr kumimoji="1"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官方建議使用</a:t>
            </a:r>
            <a:r>
              <a:rPr kumimoji="1" lang="en-US" altLang="zh-TW" sz="24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gltF</a:t>
            </a:r>
            <a:r>
              <a:rPr kumimoji="1"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檔</a:t>
            </a:r>
            <a: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,</a:t>
            </a:r>
            <a:r>
              <a:rPr kumimoji="1"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這是因應網路而開發的模型格式</a:t>
            </a:r>
            <a:endParaRPr kumimoji="1" lang="en-US" altLang="zh-TW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94734" indent="0">
              <a:buNone/>
            </a:pP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br>
              <a:rPr kumimoji="1"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endParaRPr kumimoji="1" lang="en-US" altLang="zh-TW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indent="-248166"/>
            <a:r>
              <a:rPr kumimoji="1" lang="zh-TW" altLang="en-US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免費素材網站：</a:t>
            </a:r>
            <a:r>
              <a:rPr kumimoji="1" lang="en-US" altLang="zh-TW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  <a:hlinkClick r:id="rId3"/>
              </a:rPr>
              <a:t>https://free3d.com/</a:t>
            </a:r>
            <a:endParaRPr kumimoji="1" lang="en-US" altLang="zh-TW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464" y="2132856"/>
            <a:ext cx="6095188" cy="385929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3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614D2-A073-4557-B42D-A34E3738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" y="288033"/>
            <a:ext cx="8543925" cy="692695"/>
          </a:xfrm>
        </p:spPr>
        <p:txBody>
          <a:bodyPr/>
          <a:lstStyle/>
          <a:p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 </a:t>
            </a:r>
            <a:r>
              <a:rPr lang="zh-TW" altLang="en-US" dirty="0"/>
              <a:t>安裝</a:t>
            </a:r>
            <a:r>
              <a:rPr lang="en-US" altLang="zh-TW" dirty="0"/>
              <a:t>(1/7)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9ACFAF-C9DB-40A8-825F-5493932A25F4}"/>
              </a:ext>
            </a:extLst>
          </p:cNvPr>
          <p:cNvSpPr txBox="1"/>
          <p:nvPr/>
        </p:nvSpPr>
        <p:spPr>
          <a:xfrm>
            <a:off x="5961112" y="1805688"/>
            <a:ext cx="367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+mn-ea"/>
              </a:rPr>
              <a:t>執行安裝檔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2247406"/>
            <a:ext cx="7173326" cy="38486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F7DA84F-1E4D-493B-AD21-5EE2CA61ED41}"/>
              </a:ext>
            </a:extLst>
          </p:cNvPr>
          <p:cNvSpPr/>
          <p:nvPr/>
        </p:nvSpPr>
        <p:spPr>
          <a:xfrm>
            <a:off x="2000672" y="3068960"/>
            <a:ext cx="172819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63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C164ECF-EB67-477D-9E68-8986C013DEC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3728864" y="2036521"/>
            <a:ext cx="2232248" cy="11764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901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720F7DA-509A-594C-B2A3-5020084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80" y="264245"/>
            <a:ext cx="5904656" cy="788491"/>
          </a:xfrm>
        </p:spPr>
        <p:txBody>
          <a:bodyPr anchor="b">
            <a:noAutofit/>
          </a:bodyPr>
          <a:lstStyle/>
          <a:p>
            <a:pPr algn="l"/>
            <a:r>
              <a:rPr kumimoji="1" lang="en-US" altLang="zh-TW" dirty="0"/>
              <a:t>A-Frame 3D</a:t>
            </a:r>
            <a:r>
              <a:rPr kumimoji="1" lang="zh-TW" altLang="en-US" dirty="0"/>
              <a:t>模型匯入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2EDB69-DD88-CF47-86E2-E1F8A7700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65" y="1207818"/>
            <a:ext cx="9577064" cy="5385938"/>
          </a:xfrm>
        </p:spPr>
        <p:txBody>
          <a:bodyPr anchor="t">
            <a:noAutofit/>
          </a:bodyPr>
          <a:lstStyle/>
          <a:p>
            <a:pPr marL="29924" indent="0">
              <a:buNone/>
            </a:pPr>
            <a:r>
              <a:rPr lang="en-US" altLang="zh-TW" sz="2400" dirty="0">
                <a:ea typeface="微軟正黑體"/>
              </a:rPr>
              <a:t>&lt;a-scene &gt;</a:t>
            </a:r>
            <a:br>
              <a:rPr lang="en-US" altLang="zh-TW" sz="2400" dirty="0">
                <a:ea typeface="微軟正黑體"/>
              </a:rPr>
            </a:br>
            <a:r>
              <a:rPr lang="en-US" altLang="zh-TW" sz="2400" dirty="0">
                <a:ea typeface="微軟正黑體"/>
              </a:rPr>
              <a:t>    &lt;a-assets&gt;</a:t>
            </a:r>
            <a:b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        </a:t>
            </a:r>
            <a:r>
              <a:rPr lang="en-US" altLang="zh-TW" sz="2400" dirty="0">
                <a:ea typeface="微軟正黑體"/>
              </a:rPr>
              <a:t>&lt;a-asset-item id=“</a:t>
            </a:r>
            <a:r>
              <a:rPr lang="en-US" altLang="zh-TW" sz="2400" dirty="0">
                <a:solidFill>
                  <a:srgbClr val="FF0000"/>
                </a:solidFill>
                <a:ea typeface="微軟正黑體"/>
              </a:rPr>
              <a:t>Heart-</a:t>
            </a:r>
            <a:r>
              <a:rPr lang="en-US" altLang="zh-TW" sz="2400" dirty="0" err="1">
                <a:solidFill>
                  <a:srgbClr val="FF0000"/>
                </a:solidFill>
                <a:ea typeface="微軟正黑體"/>
              </a:rPr>
              <a:t>mtl</a:t>
            </a:r>
            <a:r>
              <a:rPr lang="en-US" altLang="zh-TW" sz="2400" dirty="0">
                <a:ea typeface="微軟正黑體"/>
              </a:rPr>
              <a:t>” </a:t>
            </a:r>
            <a:r>
              <a:rPr lang="en-US" altLang="zh-TW" sz="2400" dirty="0" err="1">
                <a:ea typeface="微軟正黑體"/>
              </a:rPr>
              <a:t>src</a:t>
            </a:r>
            <a:r>
              <a:rPr lang="en-US" altLang="zh-TW" sz="2400" dirty="0">
                <a:ea typeface="微軟正黑體"/>
              </a:rPr>
              <a:t>=“</a:t>
            </a:r>
            <a:r>
              <a:rPr lang="en-US" altLang="zh-TW" sz="2400" dirty="0" err="1">
                <a:solidFill>
                  <a:srgbClr val="FF0000"/>
                </a:solidFill>
                <a:ea typeface="微軟正黑體"/>
              </a:rPr>
              <a:t>img</a:t>
            </a:r>
            <a:r>
              <a:rPr lang="en-US" altLang="zh-TW" sz="2400" dirty="0">
                <a:solidFill>
                  <a:srgbClr val="FF0000"/>
                </a:solidFill>
                <a:ea typeface="微軟正黑體"/>
              </a:rPr>
              <a:t>\</a:t>
            </a:r>
            <a:r>
              <a:rPr lang="en-US" altLang="zh-TW" sz="2400" dirty="0" err="1">
                <a:solidFill>
                  <a:srgbClr val="FF0000"/>
                </a:solidFill>
                <a:ea typeface="微軟正黑體"/>
              </a:rPr>
              <a:t>Heart.mtl</a:t>
            </a:r>
            <a:r>
              <a:rPr lang="en-US" altLang="zh-TW" sz="2400" dirty="0">
                <a:ea typeface="微軟正黑體"/>
              </a:rPr>
              <a:t>”&gt;</a:t>
            </a:r>
            <a:br>
              <a:rPr lang="en-US" altLang="zh-TW" sz="2400" dirty="0">
                <a:ea typeface="微軟正黑體"/>
              </a:rPr>
            </a:br>
            <a:r>
              <a:rPr lang="zh-TW" altLang="en-US" sz="2400" dirty="0">
                <a:ea typeface="微軟正黑體"/>
              </a:rPr>
              <a:t>        </a:t>
            </a:r>
            <a:r>
              <a:rPr lang="en-US" altLang="zh-TW" sz="2400" dirty="0">
                <a:ea typeface="微軟正黑體"/>
              </a:rPr>
              <a:t>&lt;/a-asset-item&gt;</a:t>
            </a:r>
            <a:b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</a:br>
            <a:r>
              <a:rPr lang="zh-TW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        </a:t>
            </a:r>
            <a:r>
              <a:rPr lang="en-US" altLang="zh-TW" sz="2400" dirty="0">
                <a:ea typeface="微軟正黑體"/>
              </a:rPr>
              <a:t>&lt;a-asset-item id=“</a:t>
            </a:r>
            <a:r>
              <a:rPr lang="en-US" altLang="zh-TW" sz="2400" dirty="0">
                <a:solidFill>
                  <a:srgbClr val="FF0000"/>
                </a:solidFill>
                <a:ea typeface="微軟正黑體"/>
              </a:rPr>
              <a:t>Heart-</a:t>
            </a:r>
            <a:r>
              <a:rPr lang="en-US" altLang="zh-TW" sz="2400" dirty="0" err="1">
                <a:solidFill>
                  <a:srgbClr val="FF0000"/>
                </a:solidFill>
                <a:ea typeface="微軟正黑體"/>
              </a:rPr>
              <a:t>obj</a:t>
            </a:r>
            <a:r>
              <a:rPr lang="en-US" altLang="zh-TW" sz="2400" dirty="0">
                <a:ea typeface="微軟正黑體"/>
              </a:rPr>
              <a:t>” </a:t>
            </a:r>
            <a:r>
              <a:rPr lang="en-US" altLang="zh-TW" sz="2400" dirty="0" err="1">
                <a:ea typeface="微軟正黑體"/>
              </a:rPr>
              <a:t>src</a:t>
            </a:r>
            <a:r>
              <a:rPr lang="en-US" altLang="zh-TW" sz="2400" dirty="0">
                <a:ea typeface="微軟正黑體"/>
              </a:rPr>
              <a:t>=“</a:t>
            </a:r>
            <a:r>
              <a:rPr lang="en-US" altLang="zh-TW" sz="2400" dirty="0" err="1">
                <a:solidFill>
                  <a:srgbClr val="FF0000"/>
                </a:solidFill>
                <a:ea typeface="微軟正黑體"/>
              </a:rPr>
              <a:t>img</a:t>
            </a:r>
            <a:r>
              <a:rPr lang="en-US" altLang="zh-TW" sz="2400" dirty="0">
                <a:solidFill>
                  <a:srgbClr val="FF0000"/>
                </a:solidFill>
                <a:ea typeface="微軟正黑體"/>
              </a:rPr>
              <a:t>\Heart.obj</a:t>
            </a:r>
            <a:r>
              <a:rPr lang="en-US" altLang="zh-TW" sz="2400" dirty="0">
                <a:ea typeface="微軟正黑體"/>
              </a:rPr>
              <a:t>”&gt;</a:t>
            </a:r>
            <a:br>
              <a:rPr lang="en-US" altLang="zh-TW" sz="2400" dirty="0">
                <a:ea typeface="微軟正黑體"/>
              </a:rPr>
            </a:br>
            <a:r>
              <a:rPr lang="zh-TW" altLang="en-US" sz="2400" dirty="0">
                <a:ea typeface="微軟正黑體"/>
              </a:rPr>
              <a:t>        </a:t>
            </a:r>
            <a:r>
              <a:rPr lang="en-US" altLang="zh-TW" sz="2400" dirty="0">
                <a:ea typeface="微軟正黑體"/>
              </a:rPr>
              <a:t>&lt;/a-asset-item&gt;</a:t>
            </a:r>
            <a:br>
              <a:rPr lang="en-US" altLang="zh-TW" sz="2400" dirty="0">
                <a:ea typeface="微軟正黑體"/>
              </a:rPr>
            </a:br>
            <a:r>
              <a:rPr lang="en-US" altLang="zh-TW" sz="2400" dirty="0">
                <a:ea typeface="微軟正黑體"/>
              </a:rPr>
              <a:t>    &lt;/a-assets&gt;</a:t>
            </a:r>
            <a:endParaRPr lang="en-US" altLang="zh-TW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  <a:p>
            <a:pPr marL="29924" indent="0">
              <a:buNone/>
            </a:pPr>
            <a:r>
              <a:rPr lang="en-US" altLang="zh-TW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微軟正黑體"/>
              </a:rPr>
              <a:t>    </a:t>
            </a:r>
            <a:r>
              <a:rPr lang="en-US" altLang="zh-TW" sz="2400" dirty="0"/>
              <a:t>&lt;a-</a:t>
            </a:r>
            <a:r>
              <a:rPr lang="en-US" altLang="zh-TW" sz="2400" dirty="0" err="1"/>
              <a:t>obj</a:t>
            </a:r>
            <a:r>
              <a:rPr lang="en-US" altLang="zh-TW" sz="2400" dirty="0"/>
              <a:t>-model rotation="270 0 0" position="0 0 -4" </a:t>
            </a:r>
            <a:br>
              <a:rPr lang="en-US" altLang="zh-TW" sz="2400" dirty="0"/>
            </a:br>
            <a:r>
              <a:rPr lang="en-US" altLang="zh-TW" sz="2400" dirty="0"/>
              <a:t>              </a:t>
            </a:r>
            <a:r>
              <a:rPr lang="en-US" altLang="zh-TW" sz="2400" dirty="0" err="1">
                <a:solidFill>
                  <a:srgbClr val="FF0000"/>
                </a:solidFill>
              </a:rPr>
              <a:t>src</a:t>
            </a:r>
            <a:r>
              <a:rPr lang="en-US" altLang="zh-TW" sz="2400" dirty="0">
                <a:solidFill>
                  <a:srgbClr val="FF0000"/>
                </a:solidFill>
              </a:rPr>
              <a:t>="#Heart-</a:t>
            </a:r>
            <a:r>
              <a:rPr lang="en-US" altLang="zh-TW" sz="2400" dirty="0" err="1">
                <a:solidFill>
                  <a:srgbClr val="FF0000"/>
                </a:solidFill>
              </a:rPr>
              <a:t>obj</a:t>
            </a:r>
            <a:r>
              <a:rPr lang="en-US" altLang="zh-TW" sz="2400" dirty="0">
                <a:solidFill>
                  <a:srgbClr val="FF0000"/>
                </a:solidFill>
              </a:rPr>
              <a:t>" </a:t>
            </a:r>
            <a:r>
              <a:rPr lang="en-US" altLang="zh-TW" sz="2400" dirty="0" err="1">
                <a:solidFill>
                  <a:srgbClr val="FF0000"/>
                </a:solidFill>
              </a:rPr>
              <a:t>mtl</a:t>
            </a:r>
            <a:r>
              <a:rPr lang="en-US" altLang="zh-TW" sz="2400" dirty="0">
                <a:solidFill>
                  <a:srgbClr val="FF0000"/>
                </a:solidFill>
              </a:rPr>
              <a:t>="#Heart-</a:t>
            </a:r>
            <a:r>
              <a:rPr lang="en-US" altLang="zh-TW" sz="2400" dirty="0" err="1">
                <a:solidFill>
                  <a:srgbClr val="FF0000"/>
                </a:solidFill>
              </a:rPr>
              <a:t>mtl</a:t>
            </a:r>
            <a:r>
              <a:rPr lang="en-US" altLang="zh-TW" sz="2400" dirty="0">
                <a:solidFill>
                  <a:srgbClr val="FF0000"/>
                </a:solidFill>
              </a:rPr>
              <a:t>"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scale="0.1 0.1 0.1"&gt;</a:t>
            </a:r>
            <a:br>
              <a:rPr lang="en-US" altLang="zh-TW" sz="2400" dirty="0"/>
            </a:br>
            <a:r>
              <a:rPr lang="zh-TW" altLang="en-US" sz="2400" dirty="0"/>
              <a:t>    </a:t>
            </a:r>
            <a:r>
              <a:rPr lang="en-US" altLang="zh-TW" sz="2400" dirty="0"/>
              <a:t>&lt;/a-</a:t>
            </a:r>
            <a:r>
              <a:rPr lang="en-US" altLang="zh-TW" sz="2400" dirty="0" err="1"/>
              <a:t>obj</a:t>
            </a:r>
            <a:r>
              <a:rPr lang="en-US" altLang="zh-TW" sz="2400" dirty="0"/>
              <a:t>-model&gt;</a:t>
            </a:r>
            <a:br>
              <a:rPr lang="en-US" altLang="zh-TW" sz="2400" dirty="0">
                <a:ea typeface="微軟正黑體"/>
              </a:rPr>
            </a:br>
            <a:r>
              <a:rPr lang="en-US" altLang="zh-TW" sz="2400" dirty="0">
                <a:ea typeface="微軟正黑體"/>
              </a:rPr>
              <a:t>&lt;/a-scene&gt;</a:t>
            </a:r>
            <a:endParaRPr lang="en-US" altLang="zh-TW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微軟正黑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84" y="4995998"/>
            <a:ext cx="1786187" cy="156231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81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914BA4-1F7E-8A48-9322-0042525E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Animation(1/2)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7E04FE-AFBC-534D-9B8E-1557796AC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75" y="1268760"/>
            <a:ext cx="9433047" cy="5237128"/>
          </a:xfrm>
        </p:spPr>
        <p:txBody>
          <a:bodyPr>
            <a:noAutofit/>
          </a:bodyPr>
          <a:lstStyle/>
          <a:p>
            <a:r>
              <a:rPr kumimoji="1" lang="zh-TW" altLang="en-US" dirty="0"/>
              <a:t>在實體內加入</a:t>
            </a:r>
            <a:r>
              <a:rPr kumimoji="1" lang="en-US" altLang="zh-TW" dirty="0">
                <a:solidFill>
                  <a:srgbClr val="FF0000"/>
                </a:solidFill>
              </a:rPr>
              <a:t>animation</a:t>
            </a:r>
            <a:r>
              <a:rPr kumimoji="1" lang="zh-TW" altLang="en-US" dirty="0"/>
              <a:t>屬性即可設置動畫效果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sz="2400" dirty="0"/>
              <a:t>例：原地自轉</a:t>
            </a:r>
            <a:br>
              <a:rPr kumimoji="1" lang="en-US" altLang="zh-TW" sz="2400" dirty="0"/>
            </a:br>
            <a:br>
              <a:rPr kumimoji="1" lang="en-US" altLang="zh-TW" sz="2400" dirty="0"/>
            </a:br>
            <a:endParaRPr kumimoji="1" lang="en-US" altLang="zh-TW" sz="2400" dirty="0"/>
          </a:p>
          <a:p>
            <a:r>
              <a:rPr lang="en-US" altLang="zh-TW" sz="2400" dirty="0"/>
              <a:t>&lt;a-entity position="0 0 -4" </a:t>
            </a:r>
            <a:r>
              <a:rPr lang="en-US" altLang="zh-TW" sz="2400" dirty="0">
                <a:solidFill>
                  <a:srgbClr val="FF0000"/>
                </a:solidFill>
              </a:rPr>
              <a:t>animation</a:t>
            </a:r>
            <a:r>
              <a:rPr lang="en-US" altLang="zh-TW" sz="2400" dirty="0"/>
              <a:t>="</a:t>
            </a:r>
            <a:r>
              <a:rPr lang="en-US" altLang="zh-TW" sz="2400" dirty="0">
                <a:solidFill>
                  <a:srgbClr val="FFFF00"/>
                </a:solidFill>
              </a:rPr>
              <a:t>property: rotation</a:t>
            </a:r>
            <a:r>
              <a:rPr lang="en-US" altLang="zh-TW" sz="2400" dirty="0"/>
              <a:t>; </a:t>
            </a:r>
            <a:r>
              <a:rPr lang="en-US" altLang="zh-TW" sz="2400" dirty="0">
                <a:solidFill>
                  <a:srgbClr val="92D050"/>
                </a:solidFill>
              </a:rPr>
              <a:t>to: 0 360 0</a:t>
            </a:r>
            <a:r>
              <a:rPr lang="en-US" altLang="zh-TW" sz="2400" dirty="0"/>
              <a:t>;  </a:t>
            </a:r>
            <a:r>
              <a:rPr lang="en-US" altLang="zh-TW" sz="2400" dirty="0">
                <a:solidFill>
                  <a:srgbClr val="00B0F0"/>
                </a:solidFill>
              </a:rPr>
              <a:t>loop: true</a:t>
            </a:r>
            <a:r>
              <a:rPr lang="en-US" altLang="zh-TW" sz="2400" dirty="0"/>
              <a:t>; </a:t>
            </a:r>
            <a:r>
              <a:rPr lang="en-US" altLang="zh-TW" sz="2400" dirty="0">
                <a:solidFill>
                  <a:srgbClr val="FFC000"/>
                </a:solidFill>
              </a:rPr>
              <a:t>dur:2000</a:t>
            </a:r>
            <a:r>
              <a:rPr lang="en-US" altLang="zh-TW" sz="2400" dirty="0"/>
              <a:t>"&gt;</a:t>
            </a:r>
            <a:br>
              <a:rPr lang="en-US" altLang="zh-TW" sz="2400" dirty="0"/>
            </a:br>
            <a:r>
              <a:rPr lang="en-US" altLang="zh-TW" sz="2400" dirty="0"/>
              <a:t>    &lt;a-</a:t>
            </a:r>
            <a:r>
              <a:rPr lang="en-US" altLang="zh-TW" sz="2400" dirty="0" err="1"/>
              <a:t>obj</a:t>
            </a:r>
            <a:r>
              <a:rPr lang="en-US" altLang="zh-TW" sz="2400" dirty="0"/>
              <a:t>-model rotation="270 0 0" </a:t>
            </a: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400" dirty="0" err="1"/>
              <a:t>src</a:t>
            </a:r>
            <a:r>
              <a:rPr lang="en-US" altLang="zh-TW" sz="2400" dirty="0"/>
              <a:t>="#Heart-</a:t>
            </a:r>
            <a:r>
              <a:rPr lang="en-US" altLang="zh-TW" sz="2400" dirty="0" err="1"/>
              <a:t>obj</a:t>
            </a:r>
            <a:r>
              <a:rPr lang="en-US" altLang="zh-TW" sz="2400" dirty="0"/>
              <a:t>" </a:t>
            </a:r>
            <a:r>
              <a:rPr lang="en-US" altLang="zh-TW" sz="2400" dirty="0" err="1"/>
              <a:t>mtl</a:t>
            </a:r>
            <a:r>
              <a:rPr lang="en-US" altLang="zh-TW" sz="2400" dirty="0"/>
              <a:t>="#Heart-</a:t>
            </a:r>
            <a:r>
              <a:rPr lang="en-US" altLang="zh-TW" sz="2400" dirty="0" err="1"/>
              <a:t>mtl</a:t>
            </a:r>
            <a:r>
              <a:rPr lang="en-US" altLang="zh-TW" sz="2400" dirty="0"/>
              <a:t>" scale="0.1 0.1 0.1"&gt;</a:t>
            </a:r>
            <a:br>
              <a:rPr lang="en-US" altLang="zh-TW" sz="2400" dirty="0"/>
            </a:br>
            <a:r>
              <a:rPr lang="en-US" altLang="zh-TW" sz="2400" dirty="0"/>
              <a:t>    &lt;/a-</a:t>
            </a:r>
            <a:r>
              <a:rPr lang="en-US" altLang="zh-TW" sz="2400" dirty="0" err="1"/>
              <a:t>obj</a:t>
            </a:r>
            <a:r>
              <a:rPr lang="en-US" altLang="zh-TW" sz="2400" dirty="0"/>
              <a:t>-model&gt;</a:t>
            </a:r>
            <a:br>
              <a:rPr lang="en-US" altLang="zh-TW" sz="2400" dirty="0"/>
            </a:br>
            <a:r>
              <a:rPr lang="en-US" altLang="zh-TW" sz="2400" dirty="0"/>
              <a:t>&lt;/a-entity&gt;</a:t>
            </a:r>
          </a:p>
          <a:p>
            <a:endParaRPr kumimoji="1" lang="en-US" altLang="zh-TW" sz="2400" dirty="0"/>
          </a:p>
          <a:p>
            <a:r>
              <a:rPr kumimoji="1" lang="zh-TW" altLang="en-US" sz="2000" dirty="0"/>
              <a:t>參考網址：</a:t>
            </a:r>
            <a:r>
              <a:rPr kumimoji="1" lang="en-US" altLang="zh-TW" sz="2000" dirty="0">
                <a:hlinkClick r:id="rId3"/>
              </a:rPr>
              <a:t>https://aframe.io/docs/1.2.0/components/animation.html</a:t>
            </a:r>
            <a:endParaRPr kumimoji="1" lang="en-US" altLang="zh-TW" sz="2000" dirty="0"/>
          </a:p>
          <a:p>
            <a:pPr marL="0" indent="0">
              <a:buNone/>
            </a:pPr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286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kumimoji="1" lang="en-US" altLang="zh-TW" dirty="0"/>
              <a:t>Animation(2/2)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ED5E6E-AA3D-AB42-977A-5F6AC28AC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83" y="1772816"/>
            <a:ext cx="9289032" cy="5256584"/>
          </a:xfrm>
        </p:spPr>
        <p:txBody>
          <a:bodyPr/>
          <a:lstStyle/>
          <a:p>
            <a:r>
              <a:rPr kumimoji="1" lang="zh-TW" altLang="en-US" dirty="0"/>
              <a:t>支援多動畫，需將第一個之後的</a:t>
            </a:r>
            <a:r>
              <a:rPr kumimoji="1" lang="en-US" altLang="zh-TW" dirty="0"/>
              <a:t>animation</a:t>
            </a:r>
            <a:r>
              <a:rPr kumimoji="1" lang="zh-TW" altLang="en-US" dirty="0"/>
              <a:t>後面加兩個</a:t>
            </a:r>
            <a:r>
              <a:rPr kumimoji="1" lang="en-US" altLang="zh-TW" dirty="0"/>
              <a:t> _ </a:t>
            </a:r>
            <a:r>
              <a:rPr kumimoji="1" lang="zh-TW" altLang="en-US" dirty="0"/>
              <a:t>即可</a:t>
            </a:r>
            <a:endParaRPr kumimoji="1" lang="en-US" altLang="zh-TW" dirty="0"/>
          </a:p>
          <a:p>
            <a:pPr marL="29981" indent="0">
              <a:buNone/>
            </a:pPr>
            <a:r>
              <a:rPr kumimoji="1" lang="en-US" altLang="zh-TW" dirty="0"/>
              <a:t>&lt;a-box position="-3 5 -3" animation="property: position; to: -3 -5 -3; dur: 2000; easing: linear; loop: true"  </a:t>
            </a:r>
            <a:r>
              <a:rPr kumimoji="1" lang="en-US" altLang="zh-TW" dirty="0">
                <a:solidFill>
                  <a:srgbClr val="FFFF00"/>
                </a:solidFill>
              </a:rPr>
              <a:t>animation__2="property: rotation; to: 360 0 0; loop: true; dur: 10000;" </a:t>
            </a:r>
            <a:r>
              <a:rPr kumimoji="1" lang="en-US" altLang="zh-TW" dirty="0"/>
              <a:t>color="tomato"&gt;&lt;/a-box&gt;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72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255F98-C182-E643-83E1-26DFB7697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04" y="875210"/>
            <a:ext cx="6160010" cy="111361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2438" dirty="0">
                <a:solidFill>
                  <a:srgbClr val="FFFF00"/>
                </a:solidFill>
              </a:rPr>
              <a:t>A-Frame “</a:t>
            </a:r>
            <a:r>
              <a:rPr kumimoji="1" lang="en-US" altLang="zh-TW" sz="2438" dirty="0" err="1">
                <a:solidFill>
                  <a:srgbClr val="FFFF00"/>
                </a:solidFill>
              </a:rPr>
              <a:t>a-sky”+a-camera</a:t>
            </a:r>
            <a:r>
              <a:rPr kumimoji="1" lang="en-US" altLang="zh-TW" sz="2438" dirty="0">
                <a:solidFill>
                  <a:srgbClr val="FFFF00"/>
                </a:solidFill>
              </a:rPr>
              <a:t>”</a:t>
            </a:r>
            <a:endParaRPr kumimoji="1" lang="zh-TW" altLang="en-US" sz="2438" dirty="0">
              <a:solidFill>
                <a:srgbClr val="FFFF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2FC9F-59CC-DC4C-ADD6-C09FC1E5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871" y="1946085"/>
            <a:ext cx="9146625" cy="3863062"/>
          </a:xfrm>
        </p:spPr>
        <p:txBody>
          <a:bodyPr>
            <a:normAutofit lnSpcReduction="10000"/>
          </a:bodyPr>
          <a:lstStyle/>
          <a:p>
            <a:pPr marL="29981" indent="0">
              <a:buNone/>
            </a:pPr>
            <a:r>
              <a:rPr kumimoji="1" lang="en-US" altLang="zh-TW" sz="1950" dirty="0"/>
              <a:t>&lt;a-scene&gt;</a:t>
            </a:r>
          </a:p>
          <a:p>
            <a:pPr marL="29981" indent="0">
              <a:buNone/>
            </a:pPr>
            <a:r>
              <a:rPr kumimoji="1" lang="en-US" altLang="zh-TW" sz="1950" dirty="0"/>
              <a:t>    &lt;</a:t>
            </a:r>
            <a:r>
              <a:rPr kumimoji="1" lang="en-US" altLang="zh-TW" sz="1950" dirty="0">
                <a:solidFill>
                  <a:srgbClr val="92D050"/>
                </a:solidFill>
              </a:rPr>
              <a:t>a-assets</a:t>
            </a:r>
            <a:r>
              <a:rPr kumimoji="1" lang="en-US" altLang="zh-TW" sz="1950" dirty="0"/>
              <a:t>&gt;</a:t>
            </a:r>
          </a:p>
          <a:p>
            <a:pPr marL="29981" indent="0">
              <a:buNone/>
            </a:pPr>
            <a:r>
              <a:rPr kumimoji="1" lang="en-US" altLang="zh-TW" sz="1950" dirty="0"/>
              <a:t> 	&lt;</a:t>
            </a:r>
            <a:r>
              <a:rPr kumimoji="1" lang="en-US" altLang="zh-TW" sz="1950" dirty="0" err="1"/>
              <a:t>img</a:t>
            </a:r>
            <a:r>
              <a:rPr kumimoji="1" lang="en-US" altLang="zh-TW" sz="1950" dirty="0"/>
              <a:t> id="</a:t>
            </a:r>
            <a:r>
              <a:rPr kumimoji="1" lang="en-US" altLang="zh-TW" sz="1950" dirty="0" err="1"/>
              <a:t>mainsky</a:t>
            </a:r>
            <a:r>
              <a:rPr kumimoji="1" lang="en-US" altLang="zh-TW" sz="1950" dirty="0"/>
              <a:t>" </a:t>
            </a:r>
            <a:r>
              <a:rPr kumimoji="1" lang="en-US" altLang="zh-TW" sz="1950" dirty="0" err="1"/>
              <a:t>src</a:t>
            </a:r>
            <a:r>
              <a:rPr kumimoji="1" lang="en-US" altLang="zh-TW" sz="1950" dirty="0"/>
              <a:t>="maindoor.jpg"&gt;</a:t>
            </a:r>
          </a:p>
          <a:p>
            <a:pPr marL="29981" indent="0">
              <a:buNone/>
            </a:pPr>
            <a:r>
              <a:rPr kumimoji="1" lang="en-US" altLang="zh-TW" sz="1950" dirty="0"/>
              <a:t>    &lt;/</a:t>
            </a:r>
            <a:r>
              <a:rPr kumimoji="1" lang="en-US" altLang="zh-TW" sz="1950" dirty="0">
                <a:solidFill>
                  <a:srgbClr val="92D050"/>
                </a:solidFill>
              </a:rPr>
              <a:t>a-assets</a:t>
            </a:r>
            <a:r>
              <a:rPr kumimoji="1" lang="en-US" altLang="zh-TW" sz="1950" dirty="0"/>
              <a:t>&gt;</a:t>
            </a:r>
          </a:p>
          <a:p>
            <a:pPr marL="29981" indent="0">
              <a:buNone/>
            </a:pPr>
            <a:r>
              <a:rPr kumimoji="1" lang="en-US" altLang="zh-TW" sz="1950" dirty="0"/>
              <a:t>	&lt;</a:t>
            </a:r>
            <a:r>
              <a:rPr kumimoji="1" lang="en-US" altLang="zh-TW" sz="1950" dirty="0">
                <a:solidFill>
                  <a:srgbClr val="FFFF00"/>
                </a:solidFill>
              </a:rPr>
              <a:t>a-sky</a:t>
            </a:r>
            <a:r>
              <a:rPr kumimoji="1" lang="en-US" altLang="zh-TW" sz="1950" dirty="0"/>
              <a:t> </a:t>
            </a:r>
            <a:r>
              <a:rPr kumimoji="1" lang="en-US" altLang="zh-TW" sz="1950" dirty="0" err="1"/>
              <a:t>src</a:t>
            </a:r>
            <a:r>
              <a:rPr kumimoji="1" lang="en-US" altLang="zh-TW" sz="1950" dirty="0"/>
              <a:t>=“#</a:t>
            </a:r>
            <a:r>
              <a:rPr kumimoji="1" lang="en-US" altLang="zh-TW" sz="1950" dirty="0" err="1"/>
              <a:t>mainsky</a:t>
            </a:r>
            <a:r>
              <a:rPr kumimoji="1" lang="en-US" altLang="zh-TW" sz="1950" dirty="0"/>
              <a:t>” position=“0 0 -4” </a:t>
            </a:r>
            <a:r>
              <a:rPr kumimoji="1" lang="zh-TW" altLang="en-US" sz="1950" dirty="0"/>
              <a:t>   </a:t>
            </a:r>
            <a:r>
              <a:rPr kumimoji="1" lang="en-US" altLang="zh-TW" sz="1950" dirty="0"/>
              <a:t>radius=”10" &gt;&lt;/</a:t>
            </a:r>
            <a:r>
              <a:rPr kumimoji="1" lang="en-US" altLang="zh-TW" sz="1950" dirty="0">
                <a:solidFill>
                  <a:srgbClr val="FFFF00"/>
                </a:solidFill>
              </a:rPr>
              <a:t>a-sky</a:t>
            </a:r>
            <a:r>
              <a:rPr kumimoji="1" lang="en-US" altLang="zh-TW" sz="1950" dirty="0"/>
              <a:t>&gt;</a:t>
            </a:r>
          </a:p>
          <a:p>
            <a:pPr marL="29981" indent="0">
              <a:buNone/>
            </a:pPr>
            <a:r>
              <a:rPr kumimoji="1" lang="en-US" altLang="zh-TW" sz="1950" dirty="0"/>
              <a:t>	&lt;</a:t>
            </a:r>
            <a:r>
              <a:rPr kumimoji="1" lang="en-US" altLang="zh-TW" sz="1950" dirty="0">
                <a:solidFill>
                  <a:srgbClr val="FFFF00"/>
                </a:solidFill>
              </a:rPr>
              <a:t>a-camera</a:t>
            </a:r>
            <a:r>
              <a:rPr kumimoji="1" lang="en-US" altLang="zh-TW" sz="1950" dirty="0"/>
              <a:t> look-controls-enabled="</a:t>
            </a:r>
            <a:r>
              <a:rPr kumimoji="1" lang="en-US" altLang="zh-TW" sz="1950" dirty="0">
                <a:solidFill>
                  <a:srgbClr val="FF0000"/>
                </a:solidFill>
              </a:rPr>
              <a:t>true</a:t>
            </a:r>
            <a:r>
              <a:rPr kumimoji="1" lang="en-US" altLang="zh-TW" sz="1950" dirty="0"/>
              <a:t>" </a:t>
            </a:r>
            <a:r>
              <a:rPr kumimoji="1" lang="en-US" altLang="zh-TW" sz="1950" dirty="0" err="1"/>
              <a:t>wasd</a:t>
            </a:r>
            <a:r>
              <a:rPr kumimoji="1" lang="en-US" altLang="zh-TW" sz="1950" dirty="0"/>
              <a:t>-controls-	enabled=”</a:t>
            </a:r>
            <a:r>
              <a:rPr kumimoji="1" lang="en-US" altLang="zh-TW" sz="1950" dirty="0">
                <a:solidFill>
                  <a:srgbClr val="FF0000"/>
                </a:solidFill>
              </a:rPr>
              <a:t>false</a:t>
            </a:r>
            <a:r>
              <a:rPr kumimoji="1" lang="en-US" altLang="zh-TW" sz="1950" dirty="0"/>
              <a:t>" position="</a:t>
            </a:r>
            <a:r>
              <a:rPr kumimoji="1" lang="en-US" altLang="zh-TW" sz="1950" dirty="0">
                <a:solidFill>
                  <a:srgbClr val="FF0000"/>
                </a:solidFill>
              </a:rPr>
              <a:t>0 0 -4</a:t>
            </a:r>
            <a:r>
              <a:rPr kumimoji="1" lang="en-US" altLang="zh-TW" sz="1950" dirty="0"/>
              <a:t>"&gt;&lt;/</a:t>
            </a:r>
            <a:r>
              <a:rPr kumimoji="1" lang="en-US" altLang="zh-TW" sz="1950" dirty="0">
                <a:solidFill>
                  <a:srgbClr val="FFFF00"/>
                </a:solidFill>
              </a:rPr>
              <a:t>a-camera</a:t>
            </a:r>
            <a:r>
              <a:rPr kumimoji="1" lang="en-US" altLang="zh-TW" sz="1950" dirty="0"/>
              <a:t>&gt;</a:t>
            </a:r>
          </a:p>
          <a:p>
            <a:pPr marL="29981" indent="0">
              <a:buNone/>
            </a:pPr>
            <a:r>
              <a:rPr kumimoji="1" lang="en-US" altLang="zh-TW" sz="1950" dirty="0"/>
              <a:t>  &lt;/a-scene&gt;</a:t>
            </a:r>
          </a:p>
          <a:p>
            <a:pPr marL="29981" indent="0">
              <a:buNone/>
            </a:pPr>
            <a:r>
              <a:rPr kumimoji="1" lang="en-US" altLang="zh-TW" sz="975" dirty="0"/>
              <a:t>  </a:t>
            </a:r>
            <a:endParaRPr kumimoji="1" lang="zh-TW" altLang="en-US" sz="975" dirty="0"/>
          </a:p>
        </p:txBody>
      </p:sp>
      <p:pic>
        <p:nvPicPr>
          <p:cNvPr id="4" name="螢幕錄製 2020-06-23 下午5.24.17" descr="螢幕錄製 2020-06-23 下午5.24.17">
            <a:hlinkClick r:id="" action="ppaction://media"/>
            <a:extLst>
              <a:ext uri="{FF2B5EF4-FFF2-40B4-BE49-F238E27FC236}">
                <a16:creationId xmlns:a16="http://schemas.microsoft.com/office/drawing/2014/main" id="{AA24ABAE-7AD6-4541-8AC2-BFBD02103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9567" y="170646"/>
            <a:ext cx="3232322" cy="18181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B8E4EE-46F3-8147-B385-9C48A7D5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58" y="642938"/>
            <a:ext cx="4857184" cy="1264820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成品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96063-352B-014D-85A1-39463FC97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66" y="1754357"/>
            <a:ext cx="5670769" cy="4236349"/>
          </a:xfrm>
        </p:spPr>
        <p:txBody>
          <a:bodyPr anchor="t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1300" dirty="0"/>
              <a:t>&lt;a-scene &gt;</a:t>
            </a:r>
          </a:p>
          <a:p>
            <a:pPr>
              <a:lnSpc>
                <a:spcPct val="100000"/>
              </a:lnSpc>
            </a:pPr>
            <a:r>
              <a:rPr kumimoji="1" lang="en-US" altLang="zh-TW" sz="1300" dirty="0"/>
              <a:t>   &lt;a-assets&gt;</a:t>
            </a:r>
          </a:p>
          <a:p>
            <a:pPr>
              <a:lnSpc>
                <a:spcPct val="100000"/>
              </a:lnSpc>
            </a:pPr>
            <a:r>
              <a:rPr kumimoji="1" lang="en-US" altLang="zh-TW" sz="1300" dirty="0"/>
              <a:t>  		&lt;a-asset-item id="test-obj" </a:t>
            </a:r>
            <a:r>
              <a:rPr kumimoji="1" lang="en-US" altLang="zh-TW" sz="1300" dirty="0" err="1"/>
              <a:t>src</a:t>
            </a:r>
            <a:r>
              <a:rPr kumimoji="1" lang="en-US" altLang="zh-TW" sz="1300" dirty="0"/>
              <a:t>="</a:t>
            </a:r>
            <a:r>
              <a:rPr kumimoji="1" lang="en-US" altLang="zh-TW" sz="1300" dirty="0" err="1"/>
              <a:t>IronMan.obj</a:t>
            </a:r>
            <a:r>
              <a:rPr kumimoji="1" lang="en-US" altLang="zh-TW" sz="1300" dirty="0"/>
              <a:t>"&gt;&lt;/a-asset-item&gt;</a:t>
            </a:r>
          </a:p>
          <a:p>
            <a:pPr>
              <a:lnSpc>
                <a:spcPct val="100000"/>
              </a:lnSpc>
            </a:pPr>
            <a:r>
              <a:rPr kumimoji="1" lang="en-US" altLang="zh-TW" sz="1300" dirty="0"/>
              <a:t>    	&lt;a-asset-item id="test-</a:t>
            </a:r>
            <a:r>
              <a:rPr kumimoji="1" lang="en-US" altLang="zh-TW" sz="1300" dirty="0" err="1"/>
              <a:t>mtl</a:t>
            </a:r>
            <a:r>
              <a:rPr kumimoji="1" lang="en-US" altLang="zh-TW" sz="1300" dirty="0"/>
              <a:t>" </a:t>
            </a:r>
            <a:r>
              <a:rPr kumimoji="1" lang="en-US" altLang="zh-TW" sz="1300" dirty="0" err="1"/>
              <a:t>src</a:t>
            </a:r>
            <a:r>
              <a:rPr kumimoji="1" lang="en-US" altLang="zh-TW" sz="1300" dirty="0"/>
              <a:t>="</a:t>
            </a:r>
            <a:r>
              <a:rPr kumimoji="1" lang="en-US" altLang="zh-TW" sz="1300" dirty="0" err="1"/>
              <a:t>IronMan.mtl</a:t>
            </a:r>
            <a:r>
              <a:rPr kumimoji="1" lang="en-US" altLang="zh-TW" sz="1300" dirty="0"/>
              <a:t>"&gt;&lt;/a-asset-item&gt;</a:t>
            </a:r>
          </a:p>
          <a:p>
            <a:pPr>
              <a:lnSpc>
                <a:spcPct val="100000"/>
              </a:lnSpc>
            </a:pPr>
            <a:r>
              <a:rPr kumimoji="1" lang="en-US" altLang="zh-TW" sz="1300" dirty="0"/>
              <a:t>      	&lt;</a:t>
            </a:r>
            <a:r>
              <a:rPr kumimoji="1" lang="en-US" altLang="zh-TW" sz="1300" dirty="0" err="1"/>
              <a:t>img</a:t>
            </a:r>
            <a:r>
              <a:rPr kumimoji="1" lang="en-US" altLang="zh-TW" sz="1300" dirty="0"/>
              <a:t> id="sky1" </a:t>
            </a:r>
            <a:r>
              <a:rPr kumimoji="1" lang="en-US" altLang="zh-TW" sz="1300" dirty="0" err="1"/>
              <a:t>src</a:t>
            </a:r>
            <a:r>
              <a:rPr kumimoji="1" lang="en-US" altLang="zh-TW" sz="1300" dirty="0"/>
              <a:t>="</a:t>
            </a:r>
            <a:r>
              <a:rPr kumimoji="1" lang="en-US" altLang="zh-TW" sz="1300" dirty="0" err="1"/>
              <a:t>maindoor.jpg</a:t>
            </a:r>
            <a:r>
              <a:rPr kumimoji="1" lang="en-US" altLang="zh-TW" sz="1300" dirty="0"/>
              <a:t>"&gt;</a:t>
            </a:r>
          </a:p>
          <a:p>
            <a:pPr>
              <a:lnSpc>
                <a:spcPct val="100000"/>
              </a:lnSpc>
            </a:pPr>
            <a:r>
              <a:rPr kumimoji="1" lang="zh-TW" altLang="en-US" sz="1300" dirty="0"/>
              <a:t>  </a:t>
            </a:r>
            <a:r>
              <a:rPr kumimoji="1" lang="en-US" altLang="zh-TW" sz="1300" dirty="0"/>
              <a:t>&lt;/a-assets&gt;</a:t>
            </a:r>
          </a:p>
          <a:p>
            <a:pPr>
              <a:lnSpc>
                <a:spcPct val="100000"/>
              </a:lnSpc>
            </a:pPr>
            <a:r>
              <a:rPr kumimoji="1" lang="en-US" altLang="zh-TW" sz="1300" dirty="0"/>
              <a:t>&lt;a-sky </a:t>
            </a:r>
            <a:r>
              <a:rPr kumimoji="1" lang="en-US" altLang="zh-TW" sz="1300" dirty="0" err="1"/>
              <a:t>src</a:t>
            </a:r>
            <a:r>
              <a:rPr kumimoji="1" lang="en-US" altLang="zh-TW" sz="1300" dirty="0"/>
              <a:t>="#sky1" radius="10"&gt;&lt;/a-sky&gt;</a:t>
            </a:r>
          </a:p>
          <a:p>
            <a:pPr>
              <a:lnSpc>
                <a:spcPct val="100000"/>
              </a:lnSpc>
            </a:pPr>
            <a:r>
              <a:rPr kumimoji="1" lang="zh-TW" altLang="en-US" sz="1300" dirty="0"/>
              <a:t> </a:t>
            </a:r>
            <a:r>
              <a:rPr kumimoji="1" lang="en-US" altLang="zh-TW" sz="1300" dirty="0"/>
              <a:t>&lt;a-entity obj-model="obj: #test-obj; </a:t>
            </a:r>
            <a:r>
              <a:rPr kumimoji="1" lang="en-US" altLang="zh-TW" sz="1300" dirty="0" err="1"/>
              <a:t>mtl</a:t>
            </a:r>
            <a:r>
              <a:rPr kumimoji="1" lang="en-US" altLang="zh-TW" sz="1300" dirty="0"/>
              <a:t>: #test-</a:t>
            </a:r>
            <a:r>
              <a:rPr kumimoji="1" lang="en-US" altLang="zh-TW" sz="1300" dirty="0" err="1"/>
              <a:t>mtl</a:t>
            </a:r>
            <a:r>
              <a:rPr kumimoji="1" lang="en-US" altLang="zh-TW" sz="1300" dirty="0"/>
              <a:t>;" position="0 -1 -3" scale="0.01 0.01 0.01" rotation="0 0 0" </a:t>
            </a:r>
            <a:r>
              <a:rPr kumimoji="1" lang="en-US" altLang="zh-TW" sz="1300" dirty="0">
                <a:solidFill>
                  <a:srgbClr val="FF0000"/>
                </a:solidFill>
              </a:rPr>
              <a:t>animation</a:t>
            </a:r>
            <a:r>
              <a:rPr kumimoji="1" lang="en-US" altLang="zh-TW" sz="1300" dirty="0"/>
              <a:t>="property: rotation; to: 0 360 0; loop: true; dur: 10000 fill: forwards;"&gt;&lt;/a-entity&gt;</a:t>
            </a:r>
          </a:p>
          <a:p>
            <a:pPr marL="29981" indent="0">
              <a:buNone/>
            </a:pPr>
            <a:r>
              <a:rPr kumimoji="1" lang="en-US" altLang="zh-TW" sz="1300" dirty="0"/>
              <a:t>	&lt;a-camera look-controls-enabled=“</a:t>
            </a:r>
            <a:r>
              <a:rPr kumimoji="1" lang="en-US" altLang="zh-TW" sz="1300" dirty="0">
                <a:solidFill>
                  <a:srgbClr val="FF0000"/>
                </a:solidFill>
              </a:rPr>
              <a:t>true</a:t>
            </a:r>
            <a:r>
              <a:rPr kumimoji="1" lang="en-US" altLang="zh-TW" sz="1300" dirty="0"/>
              <a:t>” </a:t>
            </a:r>
            <a:r>
              <a:rPr kumimoji="1" lang="en-US" altLang="zh-TW" sz="1300" dirty="0" err="1"/>
              <a:t>wasd</a:t>
            </a:r>
            <a:r>
              <a:rPr kumimoji="1" lang="en-US" altLang="zh-TW" sz="1300" dirty="0"/>
              <a:t>-controls-	enabled=”</a:t>
            </a:r>
            <a:r>
              <a:rPr kumimoji="1" lang="en-US" altLang="zh-TW" sz="1300" dirty="0">
                <a:solidFill>
                  <a:srgbClr val="FF0000"/>
                </a:solidFill>
              </a:rPr>
              <a:t>false</a:t>
            </a:r>
            <a:r>
              <a:rPr kumimoji="1" lang="en-US" altLang="zh-TW" sz="1300" dirty="0"/>
              <a:t>“ position=”</a:t>
            </a:r>
            <a:r>
              <a:rPr kumimoji="1" lang="en-US" altLang="zh-TW" sz="1300" dirty="0">
                <a:solidFill>
                  <a:srgbClr val="FF0000"/>
                </a:solidFill>
              </a:rPr>
              <a:t>0 0 0 </a:t>
            </a:r>
            <a:r>
              <a:rPr kumimoji="1" lang="en-US" altLang="zh-TW" sz="1300" dirty="0"/>
              <a:t>"&gt;&lt;/a-camera&gt;</a:t>
            </a:r>
          </a:p>
          <a:p>
            <a:pPr>
              <a:lnSpc>
                <a:spcPct val="100000"/>
              </a:lnSpc>
            </a:pPr>
            <a:r>
              <a:rPr kumimoji="1" lang="en-US" altLang="zh-TW" sz="1300" dirty="0"/>
              <a:t>    &lt;/a-scene&gt;</a:t>
            </a:r>
            <a:endParaRPr kumimoji="1" lang="zh-TW" altLang="en-US" sz="650" dirty="0"/>
          </a:p>
        </p:txBody>
      </p:sp>
      <p:pic>
        <p:nvPicPr>
          <p:cNvPr id="4" name="螢幕錄製 2020-07-27 下午2.04.17" descr="螢幕錄製 2020-07-27 下午2.04.17">
            <a:hlinkClick r:id="" action="ppaction://media"/>
            <a:extLst>
              <a:ext uri="{FF2B5EF4-FFF2-40B4-BE49-F238E27FC236}">
                <a16:creationId xmlns:a16="http://schemas.microsoft.com/office/drawing/2014/main" id="{1C22BC00-C06F-9B49-A322-76D08FC9E5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36768" y="2054055"/>
            <a:ext cx="3246419" cy="236988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037" y="288033"/>
            <a:ext cx="8543925" cy="692695"/>
          </a:xfrm>
        </p:spPr>
        <p:txBody>
          <a:bodyPr/>
          <a:lstStyle/>
          <a:p>
            <a:r>
              <a:rPr lang="zh-TW" altLang="en-US" dirty="0"/>
              <a:t>練習題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372" y="1179991"/>
            <a:ext cx="7200800" cy="4752528"/>
          </a:xfrm>
        </p:spPr>
        <p:txBody>
          <a:bodyPr/>
          <a:lstStyle/>
          <a:p>
            <a:r>
              <a:rPr lang="zh-TW" altLang="en-US" dirty="0"/>
              <a:t>將剛剛已經有教材跟</a:t>
            </a:r>
            <a:r>
              <a:rPr lang="en-US" altLang="zh-TW" dirty="0"/>
              <a:t>360</a:t>
            </a:r>
            <a:r>
              <a:rPr lang="zh-TW" altLang="en-US" dirty="0"/>
              <a:t>圖片當</a:t>
            </a:r>
            <a:r>
              <a:rPr lang="en-US" altLang="zh-TW" dirty="0"/>
              <a:t>sky</a:t>
            </a:r>
            <a:r>
              <a:rPr lang="zh-TW" altLang="en-US" dirty="0"/>
              <a:t>的環境，再加上動態的</a:t>
            </a:r>
            <a:r>
              <a:rPr lang="en-US" altLang="zh-TW" dirty="0"/>
              <a:t>3D</a:t>
            </a:r>
            <a:r>
              <a:rPr lang="zh-TW" altLang="en-US" dirty="0"/>
              <a:t>模型吧！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94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48" y="2204864"/>
            <a:ext cx="6302102" cy="423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764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668D7-FEAA-A44E-AA84-147E91EA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4" y="2332145"/>
            <a:ext cx="6811480" cy="2176975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dirty="0"/>
              <a:t>程式實作</a:t>
            </a:r>
            <a:br>
              <a:rPr kumimoji="1" lang="en-US" altLang="zh-TW" dirty="0"/>
            </a:br>
            <a:r>
              <a:rPr kumimoji="1" lang="en-US" altLang="zh-TW" dirty="0">
                <a:solidFill>
                  <a:srgbClr val="FF0000"/>
                </a:solidFill>
              </a:rPr>
              <a:t>A-frame:</a:t>
            </a:r>
            <a:br>
              <a:rPr kumimoji="1" lang="en-US" altLang="zh-TW" sz="3575" dirty="0">
                <a:solidFill>
                  <a:srgbClr val="FF0000"/>
                </a:solidFill>
              </a:rPr>
            </a:br>
            <a:r>
              <a:rPr kumimoji="1" lang="zh-TW" altLang="en-US" sz="2400" dirty="0">
                <a:solidFill>
                  <a:schemeClr val="bg1"/>
                </a:solidFill>
              </a:rPr>
              <a:t>以</a:t>
            </a:r>
            <a:r>
              <a:rPr kumimoji="1" lang="en-US" altLang="zh-TW" sz="2400" dirty="0">
                <a:solidFill>
                  <a:schemeClr val="bg1"/>
                </a:solidFill>
              </a:rPr>
              <a:t>JavaScript</a:t>
            </a:r>
            <a:r>
              <a:rPr kumimoji="1" lang="zh-TW" altLang="en-US" sz="2400" dirty="0">
                <a:solidFill>
                  <a:schemeClr val="bg1"/>
                </a:solidFill>
              </a:rPr>
              <a:t>加入監聽事件</a:t>
            </a:r>
            <a:endParaRPr kumimoji="1"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506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介紹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750182" y="1412776"/>
            <a:ext cx="8412432" cy="410445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A-Frame</a:t>
            </a:r>
            <a:r>
              <a:rPr lang="zh-TW" altLang="en-US" sz="2400" dirty="0"/>
              <a:t>為</a:t>
            </a:r>
            <a:r>
              <a:rPr lang="en-US" altLang="zh-TW" sz="2400" dirty="0"/>
              <a:t>html,</a:t>
            </a:r>
            <a:r>
              <a:rPr lang="zh-TW" altLang="en-US" sz="2400" dirty="0"/>
              <a:t> 所以我們能以 </a:t>
            </a:r>
            <a:r>
              <a:rPr lang="en-US" altLang="zh-TW" sz="2400" dirty="0">
                <a:solidFill>
                  <a:srgbClr val="FF0000"/>
                </a:solidFill>
              </a:rPr>
              <a:t>JavaScript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/>
              <a:t>控制場景以及元件，為他們增加行為與互動事件。</a:t>
            </a:r>
            <a:br>
              <a:rPr lang="en-US" altLang="zh-TW" sz="2400" dirty="0"/>
            </a:br>
            <a:br>
              <a:rPr lang="en-US" altLang="zh-TW" sz="2400" dirty="0"/>
            </a:br>
            <a:r>
              <a:rPr lang="zh-TW" altLang="en-US" sz="2400" dirty="0"/>
              <a:t>基本模式為</a:t>
            </a:r>
            <a:r>
              <a:rPr lang="en-US" altLang="zh-TW" sz="2400" dirty="0"/>
              <a:t>:</a:t>
            </a:r>
          </a:p>
          <a:p>
            <a:pPr lvl="1"/>
            <a:r>
              <a:rPr lang="zh-TW" altLang="en-US" dirty="0"/>
              <a:t>在欲發生事件的元件上加上 </a:t>
            </a:r>
            <a:r>
              <a:rPr lang="en-US" altLang="zh-TW" dirty="0" err="1"/>
              <a:t>javascript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名稱</a:t>
            </a:r>
            <a:endParaRPr lang="en-US" altLang="zh-TW" dirty="0"/>
          </a:p>
          <a:p>
            <a:pPr lvl="1"/>
            <a:r>
              <a:rPr lang="zh-TW" altLang="en-US" dirty="0"/>
              <a:t>將物件取名獨特</a:t>
            </a:r>
            <a:r>
              <a:rPr lang="en-US" altLang="zh-TW" dirty="0"/>
              <a:t>ID</a:t>
            </a:r>
          </a:p>
          <a:p>
            <a:pPr lvl="1"/>
            <a:r>
              <a:rPr lang="zh-TW" altLang="en-US" dirty="0"/>
              <a:t>再以 </a:t>
            </a:r>
            <a:r>
              <a:rPr lang="en-US" altLang="zh-TW" dirty="0" err="1"/>
              <a:t>javascript</a:t>
            </a:r>
            <a:r>
              <a:rPr lang="zh-TW" altLang="en-US" dirty="0"/>
              <a:t> 寫入互動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01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82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預覽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84917" y="1040998"/>
            <a:ext cx="5256584" cy="15040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dirty="0"/>
              <a:t>　事件說明</a:t>
            </a:r>
            <a:br>
              <a:rPr lang="en-US" altLang="zh-TW" sz="2400" dirty="0"/>
            </a:br>
            <a:br>
              <a:rPr lang="en-US" altLang="zh-TW" sz="2400" dirty="0"/>
            </a:br>
            <a:r>
              <a:rPr lang="zh-TW" altLang="en-US" sz="2400" dirty="0"/>
              <a:t>。將滑鼠移到按鈕時</a:t>
            </a:r>
            <a:br>
              <a:rPr lang="en-US" altLang="zh-TW" sz="2400" dirty="0"/>
            </a:br>
            <a:r>
              <a:rPr lang="zh-TW" altLang="en-US" sz="2400" dirty="0"/>
              <a:t>　發生</a:t>
            </a:r>
            <a:r>
              <a:rPr lang="en-US" altLang="zh-TW" sz="2400" dirty="0">
                <a:solidFill>
                  <a:srgbClr val="FFFF00"/>
                </a:solidFill>
              </a:rPr>
              <a:t>hover</a:t>
            </a:r>
            <a:r>
              <a:rPr lang="zh-TW" altLang="en-US" sz="2400" dirty="0"/>
              <a:t>事件，讓按鈕樣式改變</a:t>
            </a:r>
            <a:br>
              <a:rPr lang="en-US" altLang="zh-TW" sz="2400" dirty="0"/>
            </a:br>
            <a:r>
              <a:rPr lang="zh-TW" altLang="en-US" sz="2400" dirty="0"/>
              <a:t>　並彈出提示窗，離開時回復</a:t>
            </a:r>
            <a:endParaRPr lang="en-US" altLang="zh-TW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97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09" y="3637883"/>
            <a:ext cx="4889982" cy="287497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169024" y="1771956"/>
            <a:ext cx="42546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。按鈕按下時</a:t>
            </a:r>
            <a:br>
              <a:rPr lang="en-US" altLang="zh-TW" sz="2400" b="1" dirty="0">
                <a:solidFill>
                  <a:schemeClr val="bg1"/>
                </a:solidFill>
              </a:rPr>
            </a:br>
            <a:r>
              <a:rPr lang="zh-TW" altLang="en-US" sz="2400" b="1" dirty="0">
                <a:solidFill>
                  <a:schemeClr val="bg1"/>
                </a:solidFill>
              </a:rPr>
              <a:t>　發生</a:t>
            </a:r>
            <a:r>
              <a:rPr lang="en-US" altLang="zh-TW" sz="2400" b="1" dirty="0">
                <a:solidFill>
                  <a:srgbClr val="FFFF00"/>
                </a:solidFill>
              </a:rPr>
              <a:t>click</a:t>
            </a:r>
            <a:r>
              <a:rPr lang="zh-TW" altLang="en-US" sz="2400" b="1" dirty="0">
                <a:solidFill>
                  <a:schemeClr val="bg1"/>
                </a:solidFill>
              </a:rPr>
              <a:t>事件，前往場景２</a:t>
            </a:r>
            <a:br>
              <a:rPr lang="en-US" altLang="zh-TW" sz="2400" b="1" dirty="0">
                <a:solidFill>
                  <a:schemeClr val="bg1"/>
                </a:solidFill>
              </a:rPr>
            </a:br>
            <a:r>
              <a:rPr lang="zh-TW" altLang="en-US" sz="2400" b="1" dirty="0">
                <a:solidFill>
                  <a:schemeClr val="bg1"/>
                </a:solidFill>
              </a:rPr>
              <a:t>　或跳出彈出視窗、播放影片</a:t>
            </a:r>
            <a:endParaRPr lang="en-US" altLang="zh-TW" sz="2400" b="1" dirty="0">
              <a:solidFill>
                <a:schemeClr val="bg1"/>
              </a:solidFill>
            </a:endParaRPr>
          </a:p>
          <a:p>
            <a:endParaRPr lang="zh-TW" altLang="en-US" sz="2400" b="1" dirty="0" err="1">
              <a:solidFill>
                <a:schemeClr val="bg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5" y="3637883"/>
            <a:ext cx="5207116" cy="2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33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A911-D938-5343-BBC5-5EFF9D6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26" y="250952"/>
            <a:ext cx="8412432" cy="801784"/>
          </a:xfrm>
        </p:spPr>
        <p:txBody>
          <a:bodyPr/>
          <a:lstStyle/>
          <a:p>
            <a:r>
              <a:rPr kumimoji="1" lang="zh-TW" altLang="en-US" dirty="0"/>
              <a:t>素材準備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322200" y="1962337"/>
            <a:ext cx="1558044" cy="342135"/>
          </a:xfrm>
        </p:spPr>
        <p:txBody>
          <a:bodyPr>
            <a:noAutofit/>
          </a:bodyPr>
          <a:lstStyle/>
          <a:p>
            <a:pPr marL="29981" indent="0">
              <a:buNone/>
            </a:pPr>
            <a:r>
              <a:rPr lang="zh-TW" altLang="en-US" sz="2400" dirty="0"/>
              <a:t>按鈕材質</a:t>
            </a:r>
            <a:endParaRPr lang="en-US" altLang="zh-TW" sz="2400" dirty="0"/>
          </a:p>
        </p:txBody>
      </p:sp>
      <p:sp>
        <p:nvSpPr>
          <p:cNvPr id="12" name="內容版面配置區 3"/>
          <p:cNvSpPr txBox="1">
            <a:spLocks/>
          </p:cNvSpPr>
          <p:nvPr/>
        </p:nvSpPr>
        <p:spPr>
          <a:xfrm>
            <a:off x="4338467" y="1933787"/>
            <a:ext cx="1285262" cy="3992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9981" indent="0">
              <a:buNone/>
            </a:pPr>
            <a:r>
              <a:rPr lang="zh-TW" altLang="en-US" sz="2400" b="1" dirty="0">
                <a:solidFill>
                  <a:schemeClr val="bg1"/>
                </a:solidFill>
              </a:rPr>
              <a:t>提示窗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14" name="內容版面配置區 3"/>
          <p:cNvSpPr txBox="1">
            <a:spLocks/>
          </p:cNvSpPr>
          <p:nvPr/>
        </p:nvSpPr>
        <p:spPr>
          <a:xfrm>
            <a:off x="7113240" y="1933787"/>
            <a:ext cx="2096918" cy="4032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74295" tIns="37148" rIns="74295" bIns="37148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9981" indent="0">
              <a:buNone/>
            </a:pPr>
            <a:r>
              <a:rPr lang="zh-TW" altLang="en-US" sz="2400" b="1" dirty="0">
                <a:solidFill>
                  <a:schemeClr val="bg1"/>
                </a:solidFill>
              </a:rPr>
              <a:t>天空球材質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98</a:t>
            </a:fld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76" y="4228464"/>
            <a:ext cx="1395516" cy="139551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76" y="2526224"/>
            <a:ext cx="1398905" cy="139890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042" y="4310470"/>
            <a:ext cx="2210712" cy="124352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42" y="2681603"/>
            <a:ext cx="2210712" cy="124352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4" y="3405216"/>
            <a:ext cx="2747336" cy="13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12107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2">
      <a:dk1>
        <a:srgbClr val="393939"/>
      </a:dk1>
      <a:lt1>
        <a:srgbClr val="FFFFFF"/>
      </a:lt1>
      <a:dk2>
        <a:srgbClr val="AFAFAF"/>
      </a:dk2>
      <a:lt2>
        <a:srgbClr val="E7E7E7"/>
      </a:lt2>
      <a:accent1>
        <a:srgbClr val="FFF2CC"/>
      </a:accent1>
      <a:accent2>
        <a:srgbClr val="42BBC6"/>
      </a:accent2>
      <a:accent3>
        <a:srgbClr val="F0591B"/>
      </a:accent3>
      <a:accent4>
        <a:srgbClr val="FFC000"/>
      </a:accent4>
      <a:accent5>
        <a:srgbClr val="8DCBDA"/>
      </a:accent5>
      <a:accent6>
        <a:srgbClr val="90C115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0簡報範本_dark" id="{AD3EEC53-C8CA-45F5-8BDC-D2A6BE2B809D}" vid="{4AAE9D6A-0439-40F8-BC3F-A0BCCE9BB7F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2020_簡報範本_dark</Template>
  <TotalTime>4204</TotalTime>
  <Words>7047</Words>
  <Application>Microsoft Office PowerPoint</Application>
  <PresentationFormat>A4 紙張 (210x297 公釐)</PresentationFormat>
  <Paragraphs>758</Paragraphs>
  <Slides>115</Slides>
  <Notes>72</Notes>
  <HiddenSlides>2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115</vt:i4>
      </vt:variant>
    </vt:vector>
  </HeadingPairs>
  <TitlesOfParts>
    <vt:vector size="123" baseType="lpstr">
      <vt:lpstr>Microsoft YaHei UI</vt:lpstr>
      <vt:lpstr>微軟正黑體</vt:lpstr>
      <vt:lpstr>Arial</vt:lpstr>
      <vt:lpstr>Calibri</vt:lpstr>
      <vt:lpstr>Lucida Console</vt:lpstr>
      <vt:lpstr>Wingdings</vt:lpstr>
      <vt:lpstr>Wingdings 2</vt:lpstr>
      <vt:lpstr>2020簡報範本_light</vt:lpstr>
      <vt:lpstr>WebVR</vt:lpstr>
      <vt:lpstr>大綱</vt:lpstr>
      <vt:lpstr>前言介紹</vt:lpstr>
      <vt:lpstr>何謂 WebVR</vt:lpstr>
      <vt:lpstr>WebVR API</vt:lpstr>
      <vt:lpstr>WebVR 運用情境範例</vt:lpstr>
      <vt:lpstr>開發環境準備-1 Visual Studio Code</vt:lpstr>
      <vt:lpstr>VS Code 下載</vt:lpstr>
      <vt:lpstr>VS Code 安裝(1/7)</vt:lpstr>
      <vt:lpstr>VS Code 安裝(2/7)</vt:lpstr>
      <vt:lpstr>VS Code 安裝(3/7)</vt:lpstr>
      <vt:lpstr>VS Code 安裝(4/7)</vt:lpstr>
      <vt:lpstr>VS Code 安裝(5/7)</vt:lpstr>
      <vt:lpstr>VS Code 安裝(6/7)</vt:lpstr>
      <vt:lpstr>VS Code 安裝(7/7)</vt:lpstr>
      <vt:lpstr>開發環境準備-2 GitHub</vt:lpstr>
      <vt:lpstr>PowerPoint 簡報</vt:lpstr>
      <vt:lpstr>下載 GitHub Desktop</vt:lpstr>
      <vt:lpstr>GitHub Desktop 安裝</vt:lpstr>
      <vt:lpstr>GitHub註冊</vt:lpstr>
      <vt:lpstr>GitHub設定-建立專案</vt:lpstr>
      <vt:lpstr>GitHub設定-建立專案</vt:lpstr>
      <vt:lpstr>GitHub設定-建立專案完成</vt:lpstr>
      <vt:lpstr>GitHub Desktop - 登入帳號</vt:lpstr>
      <vt:lpstr>連結GitHub</vt:lpstr>
      <vt:lpstr>連結GitHub</vt:lpstr>
      <vt:lpstr>連結GitHub</vt:lpstr>
      <vt:lpstr>下載GitHub設定的資料夾</vt:lpstr>
      <vt:lpstr>下載GitHub設定的資料夾</vt:lpstr>
      <vt:lpstr>連結GitHub資料夾</vt:lpstr>
      <vt:lpstr>新增專案之檔案(1/7)</vt:lpstr>
      <vt:lpstr>新增專案及檔案(2/7)</vt:lpstr>
      <vt:lpstr>新增專案及檔案(3/7)</vt:lpstr>
      <vt:lpstr>新增專案及檔案(4/7)</vt:lpstr>
      <vt:lpstr>新增專案及檔案(5/7)</vt:lpstr>
      <vt:lpstr>新增專案及檔案(6/7)</vt:lpstr>
      <vt:lpstr>新增專案及檔案(7/7)</vt:lpstr>
      <vt:lpstr>GitHub Desktop操作</vt:lpstr>
      <vt:lpstr>GitHub Desktop操作</vt:lpstr>
      <vt:lpstr>GitHub設定-建立專案</vt:lpstr>
      <vt:lpstr>GitHub設定-建立專案</vt:lpstr>
      <vt:lpstr>GitHub設定-建立專案</vt:lpstr>
      <vt:lpstr>GitHub設定-建立專案</vt:lpstr>
      <vt:lpstr>GitHub設定-建立專案</vt:lpstr>
      <vt:lpstr>GitHub設定-建立專案</vt:lpstr>
      <vt:lpstr>完成網址</vt:lpstr>
      <vt:lpstr>開啟關閉安全性的Chrome(1/6)</vt:lpstr>
      <vt:lpstr>開啟關閉安全性的Chrome(2/6)</vt:lpstr>
      <vt:lpstr>開啟關閉安全性的Chrome(3/6)</vt:lpstr>
      <vt:lpstr>開啟關閉安全性的Chrome(4/6)</vt:lpstr>
      <vt:lpstr>開啟關閉安全性的Chrome(5/6)</vt:lpstr>
      <vt:lpstr>開啟關閉安全性的Chrome(6/6)</vt:lpstr>
      <vt:lpstr>在此模式下打開Example+Solution資料夾</vt:lpstr>
      <vt:lpstr>成品預覽</vt:lpstr>
      <vt:lpstr>程式實作  。HTML 。A-frame: 介紹/架構/標籤/屬性</vt:lpstr>
      <vt:lpstr>HTML</vt:lpstr>
      <vt:lpstr>HTML 基本架構</vt:lpstr>
      <vt:lpstr>屬性(Attribute)</vt:lpstr>
      <vt:lpstr>巢狀元素</vt:lpstr>
      <vt:lpstr>Hello World HTML範例</vt:lpstr>
      <vt:lpstr>Hello World HTML範例</vt:lpstr>
      <vt:lpstr>練習題</vt:lpstr>
      <vt:lpstr>A-Frame</vt:lpstr>
      <vt:lpstr>A-Frame-標籤+屬性</vt:lpstr>
      <vt:lpstr>A-Frame-基本架構</vt:lpstr>
      <vt:lpstr>A-Frame-引用</vt:lpstr>
      <vt:lpstr>A-Frame-標籤</vt:lpstr>
      <vt:lpstr>A-Frame-標籤</vt:lpstr>
      <vt:lpstr>A-Frame-標籤</vt:lpstr>
      <vt:lpstr>A-Frame-其他標籤</vt:lpstr>
      <vt:lpstr>A-Frame-基本物件屬性</vt:lpstr>
      <vt:lpstr>A-Frame-指定座標</vt:lpstr>
      <vt:lpstr>A-Frame-挑選顏色</vt:lpstr>
      <vt:lpstr>A-Frame-標籤+屬性範例</vt:lpstr>
      <vt:lpstr>A-Frame 實作</vt:lpstr>
      <vt:lpstr>camera</vt:lpstr>
      <vt:lpstr>A-Frame-網頁開發者模式</vt:lpstr>
      <vt:lpstr>練習題</vt:lpstr>
      <vt:lpstr>程式實作 A-frame: 資產管理/天空球/3D模型/鏡頭/動畫</vt:lpstr>
      <vt:lpstr>&lt;a-asset&gt;</vt:lpstr>
      <vt:lpstr>&lt;a-asset&gt;</vt:lpstr>
      <vt:lpstr>&lt;a-sky&gt;</vt:lpstr>
      <vt:lpstr>&lt;a-sky&gt;</vt:lpstr>
      <vt:lpstr>&lt;a-sky&gt;實作</vt:lpstr>
      <vt:lpstr>將教材從PPT中輸出成圖片(1/2)</vt:lpstr>
      <vt:lpstr>將教材從PPT中輸出成圖片(2/2)</vt:lpstr>
      <vt:lpstr>教材放入&lt;a-asset&gt;及使用</vt:lpstr>
      <vt:lpstr>練習題</vt:lpstr>
      <vt:lpstr>A-Frame 3D模型</vt:lpstr>
      <vt:lpstr>A-Frame 3D模型匯入</vt:lpstr>
      <vt:lpstr>Animation(1/2)</vt:lpstr>
      <vt:lpstr>Animation(2/2)</vt:lpstr>
      <vt:lpstr>A-Frame “a-sky”+a-camera”</vt:lpstr>
      <vt:lpstr>成品</vt:lpstr>
      <vt:lpstr>練習題</vt:lpstr>
      <vt:lpstr>程式實作 A-frame: 以JavaScript加入監聽事件</vt:lpstr>
      <vt:lpstr>介紹</vt:lpstr>
      <vt:lpstr>預覽</vt:lpstr>
      <vt:lpstr>素材準備</vt:lpstr>
      <vt:lpstr>環境宣告</vt:lpstr>
      <vt:lpstr>環境建構</vt:lpstr>
      <vt:lpstr>加入事件 - 按鈕陰影</vt:lpstr>
      <vt:lpstr>在物件上加入事件</vt:lpstr>
      <vt:lpstr>提示窗</vt:lpstr>
      <vt:lpstr>加入事件 – 顯示提示窗</vt:lpstr>
      <vt:lpstr>加入事件 – 彈出YouTube影片</vt:lpstr>
      <vt:lpstr>關於popWindow function</vt:lpstr>
      <vt:lpstr>如何獲取token</vt:lpstr>
      <vt:lpstr>在物件上加入事件</vt:lpstr>
      <vt:lpstr>結果</vt:lpstr>
      <vt:lpstr>加入事件 – 切換場景</vt:lpstr>
      <vt:lpstr>新增場景</vt:lpstr>
      <vt:lpstr>在物件上加入事件</vt:lpstr>
      <vt:lpstr>完成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資策會2020簡報範本</dc:title>
  <dc:subject>2019 template</dc:subject>
  <dc:creator>吳逸安 YI-AN WU</dc:creator>
  <cp:lastModifiedBy>Kelly Liao</cp:lastModifiedBy>
  <cp:revision>153</cp:revision>
  <cp:lastPrinted>2016-10-13T08:40:55Z</cp:lastPrinted>
  <dcterms:created xsi:type="dcterms:W3CDTF">2020-01-06T03:34:30Z</dcterms:created>
  <dcterms:modified xsi:type="dcterms:W3CDTF">2022-03-04T07:09:56Z</dcterms:modified>
  <cp:category>淺色</cp:category>
</cp:coreProperties>
</file>